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256" r:id="rId2"/>
    <p:sldId id="257" r:id="rId3"/>
    <p:sldId id="267" r:id="rId4"/>
    <p:sldId id="268" r:id="rId5"/>
    <p:sldId id="287" r:id="rId6"/>
    <p:sldId id="299" r:id="rId7"/>
    <p:sldId id="295" r:id="rId8"/>
    <p:sldId id="310" r:id="rId9"/>
    <p:sldId id="289" r:id="rId10"/>
    <p:sldId id="290" r:id="rId11"/>
    <p:sldId id="294" r:id="rId12"/>
    <p:sldId id="300" r:id="rId13"/>
    <p:sldId id="291" r:id="rId14"/>
    <p:sldId id="307" r:id="rId15"/>
    <p:sldId id="315" r:id="rId16"/>
    <p:sldId id="259" r:id="rId17"/>
    <p:sldId id="306" r:id="rId18"/>
    <p:sldId id="261" r:id="rId19"/>
    <p:sldId id="260" r:id="rId20"/>
    <p:sldId id="302" r:id="rId21"/>
    <p:sldId id="264" r:id="rId22"/>
    <p:sldId id="265" r:id="rId23"/>
    <p:sldId id="297" r:id="rId24"/>
    <p:sldId id="269" r:id="rId25"/>
    <p:sldId id="293" r:id="rId26"/>
    <p:sldId id="311" r:id="rId27"/>
    <p:sldId id="329" r:id="rId28"/>
    <p:sldId id="263" r:id="rId29"/>
    <p:sldId id="321" r:id="rId30"/>
    <p:sldId id="331" r:id="rId31"/>
    <p:sldId id="312" r:id="rId32"/>
    <p:sldId id="313" r:id="rId33"/>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Estilo claro 2 - Acento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Estilo claro 2 - Acento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Estilo oscuro 2 - Énfasis 5/Énfasis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03447BB-5D67-496B-8E87-E561075AD55C}" styleName="Estilo oscuro 1 - Énfasis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Estilo medio 3 - Énfasis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84686" autoAdjust="0"/>
  </p:normalViewPr>
  <p:slideViewPr>
    <p:cSldViewPr>
      <p:cViewPr varScale="1">
        <p:scale>
          <a:sx n="72" d="100"/>
          <a:sy n="72" d="100"/>
        </p:scale>
        <p:origin x="-869" y="-77"/>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7A1487-E0B5-46CE-8F82-3724CB66D4FF}" type="doc">
      <dgm:prSet loTypeId="urn:microsoft.com/office/officeart/2005/8/layout/vList5" loCatId="list" qsTypeId="urn:microsoft.com/office/officeart/2005/8/quickstyle/simple4" qsCatId="simple" csTypeId="urn:microsoft.com/office/officeart/2005/8/colors/accent5_2" csCatId="accent5" phldr="1"/>
      <dgm:spPr/>
      <dgm:t>
        <a:bodyPr/>
        <a:lstStyle/>
        <a:p>
          <a:endParaRPr lang="es-CL"/>
        </a:p>
      </dgm:t>
    </dgm:pt>
    <dgm:pt modelId="{66BF884E-19E9-4D49-8DA8-93893480115E}">
      <dgm:prSet phldrT="[Texto]" custT="1"/>
      <dgm:spPr>
        <a:solidFill>
          <a:srgbClr val="0070C0"/>
        </a:solidFill>
      </dgm:spPr>
      <dgm:t>
        <a:bodyPr/>
        <a:lstStyle/>
        <a:p>
          <a:r>
            <a:rPr lang="es-ES_tradnl" sz="2800" dirty="0" smtClean="0"/>
            <a:t>Atención Cerrada</a:t>
          </a:r>
          <a:endParaRPr lang="es-CL" sz="2800" dirty="0"/>
        </a:p>
      </dgm:t>
    </dgm:pt>
    <dgm:pt modelId="{EA175C55-E3C3-47B1-BEF1-D228D8842634}" type="parTrans" cxnId="{F926E6FC-7380-426F-B6C5-72F7B45F155C}">
      <dgm:prSet/>
      <dgm:spPr/>
      <dgm:t>
        <a:bodyPr/>
        <a:lstStyle/>
        <a:p>
          <a:endParaRPr lang="es-CL"/>
        </a:p>
      </dgm:t>
    </dgm:pt>
    <dgm:pt modelId="{E897C514-A893-49B3-B4CA-DCC6F37D2DE7}" type="sibTrans" cxnId="{F926E6FC-7380-426F-B6C5-72F7B45F155C}">
      <dgm:prSet/>
      <dgm:spPr/>
      <dgm:t>
        <a:bodyPr/>
        <a:lstStyle/>
        <a:p>
          <a:endParaRPr lang="es-CL"/>
        </a:p>
      </dgm:t>
    </dgm:pt>
    <dgm:pt modelId="{673569FC-1EF4-49F1-B278-40CAD5A9C13F}">
      <dgm:prSet phldrT="[Texto]"/>
      <dgm:spPr/>
      <dgm:t>
        <a:bodyPr/>
        <a:lstStyle/>
        <a:p>
          <a:r>
            <a:rPr lang="es-CL" dirty="0" smtClean="0"/>
            <a:t>Dispone de una atención de corta y mediana estadía, desintoxicación de alcohol y drogas; y un pensionado.</a:t>
          </a:r>
          <a:endParaRPr lang="es-CL" dirty="0"/>
        </a:p>
      </dgm:t>
    </dgm:pt>
    <dgm:pt modelId="{8239C283-D97D-4DDE-A670-E28F24712C58}" type="parTrans" cxnId="{9D4DA52A-0322-4293-868F-E09BDBAA8A69}">
      <dgm:prSet/>
      <dgm:spPr/>
      <dgm:t>
        <a:bodyPr/>
        <a:lstStyle/>
        <a:p>
          <a:endParaRPr lang="es-CL"/>
        </a:p>
      </dgm:t>
    </dgm:pt>
    <dgm:pt modelId="{19F6272A-BC60-4948-81F5-1FC4D35D133D}" type="sibTrans" cxnId="{9D4DA52A-0322-4293-868F-E09BDBAA8A69}">
      <dgm:prSet/>
      <dgm:spPr/>
      <dgm:t>
        <a:bodyPr/>
        <a:lstStyle/>
        <a:p>
          <a:endParaRPr lang="es-CL"/>
        </a:p>
      </dgm:t>
    </dgm:pt>
    <dgm:pt modelId="{D964EF5D-779E-4A07-8858-1448CEED6EAA}">
      <dgm:prSet phldrT="[Texto]"/>
      <dgm:spPr/>
      <dgm:t>
        <a:bodyPr/>
        <a:lstStyle/>
        <a:p>
          <a:r>
            <a:rPr lang="es-CL" dirty="0" smtClean="0"/>
            <a:t>Total de 87 camas.</a:t>
          </a:r>
          <a:endParaRPr lang="es-CL" dirty="0"/>
        </a:p>
      </dgm:t>
    </dgm:pt>
    <dgm:pt modelId="{5B51B9EF-41FF-4731-97C7-F6463D8186FF}" type="parTrans" cxnId="{2A1FCAD2-8034-41B7-A4F0-83C658EDB7B4}">
      <dgm:prSet/>
      <dgm:spPr/>
      <dgm:t>
        <a:bodyPr/>
        <a:lstStyle/>
        <a:p>
          <a:endParaRPr lang="es-CL"/>
        </a:p>
      </dgm:t>
    </dgm:pt>
    <dgm:pt modelId="{9A2AABF5-9D31-4449-9152-1E00A1BD7C42}" type="sibTrans" cxnId="{2A1FCAD2-8034-41B7-A4F0-83C658EDB7B4}">
      <dgm:prSet/>
      <dgm:spPr/>
      <dgm:t>
        <a:bodyPr/>
        <a:lstStyle/>
        <a:p>
          <a:endParaRPr lang="es-CL"/>
        </a:p>
      </dgm:t>
    </dgm:pt>
    <dgm:pt modelId="{18068475-E370-4BEE-99D6-CE1C2979AFEC}">
      <dgm:prSet phldrT="[Texto]" custT="1"/>
      <dgm:spPr>
        <a:solidFill>
          <a:srgbClr val="0070C0"/>
        </a:solidFill>
      </dgm:spPr>
      <dgm:t>
        <a:bodyPr/>
        <a:lstStyle/>
        <a:p>
          <a:r>
            <a:rPr lang="es-ES_tradnl" sz="2800" dirty="0" smtClean="0"/>
            <a:t>Atención Abierta</a:t>
          </a:r>
          <a:endParaRPr lang="es-CL" sz="2800" dirty="0"/>
        </a:p>
      </dgm:t>
    </dgm:pt>
    <dgm:pt modelId="{60586501-8802-4369-BC03-06A0A4566F80}" type="parTrans" cxnId="{DE935E00-537A-4C4F-8C88-E42F791B3B4D}">
      <dgm:prSet/>
      <dgm:spPr/>
      <dgm:t>
        <a:bodyPr/>
        <a:lstStyle/>
        <a:p>
          <a:endParaRPr lang="es-CL"/>
        </a:p>
      </dgm:t>
    </dgm:pt>
    <dgm:pt modelId="{05728069-F9C5-4FA5-887E-20944336EFFC}" type="sibTrans" cxnId="{DE935E00-537A-4C4F-8C88-E42F791B3B4D}">
      <dgm:prSet/>
      <dgm:spPr/>
      <dgm:t>
        <a:bodyPr/>
        <a:lstStyle/>
        <a:p>
          <a:endParaRPr lang="es-CL"/>
        </a:p>
      </dgm:t>
    </dgm:pt>
    <dgm:pt modelId="{F58F627A-ECE2-48A1-8505-07F39F947607}">
      <dgm:prSet phldrT="[Texto]"/>
      <dgm:spPr/>
      <dgm:t>
        <a:bodyPr/>
        <a:lstStyle/>
        <a:p>
          <a:r>
            <a:rPr lang="es-CL" dirty="0" smtClean="0"/>
            <a:t>Entrega atención a pacientes ambulatorios en el mismo hospital y en el Centro de Salud Mental Ambulatoria, ubicado en Valparaíso.</a:t>
          </a:r>
          <a:endParaRPr lang="es-CL" dirty="0"/>
        </a:p>
      </dgm:t>
    </dgm:pt>
    <dgm:pt modelId="{5BBAB913-D24C-4B18-82D9-34A967D98007}" type="parTrans" cxnId="{BC90AC16-BB7E-498F-BFCA-54D52707241C}">
      <dgm:prSet/>
      <dgm:spPr/>
      <dgm:t>
        <a:bodyPr/>
        <a:lstStyle/>
        <a:p>
          <a:endParaRPr lang="es-CL"/>
        </a:p>
      </dgm:t>
    </dgm:pt>
    <dgm:pt modelId="{B7E78C15-DB9B-4026-83DA-C31686A6B18A}" type="sibTrans" cxnId="{BC90AC16-BB7E-498F-BFCA-54D52707241C}">
      <dgm:prSet/>
      <dgm:spPr/>
      <dgm:t>
        <a:bodyPr/>
        <a:lstStyle/>
        <a:p>
          <a:endParaRPr lang="es-CL"/>
        </a:p>
      </dgm:t>
    </dgm:pt>
    <dgm:pt modelId="{507F301F-1740-45F1-8576-291C37E2E7B0}" type="pres">
      <dgm:prSet presAssocID="{457A1487-E0B5-46CE-8F82-3724CB66D4FF}" presName="Name0" presStyleCnt="0">
        <dgm:presLayoutVars>
          <dgm:dir/>
          <dgm:animLvl val="lvl"/>
          <dgm:resizeHandles val="exact"/>
        </dgm:presLayoutVars>
      </dgm:prSet>
      <dgm:spPr/>
      <dgm:t>
        <a:bodyPr/>
        <a:lstStyle/>
        <a:p>
          <a:endParaRPr lang="es-CL"/>
        </a:p>
      </dgm:t>
    </dgm:pt>
    <dgm:pt modelId="{98162F57-A141-45C9-9897-0220B05CFCDB}" type="pres">
      <dgm:prSet presAssocID="{66BF884E-19E9-4D49-8DA8-93893480115E}" presName="linNode" presStyleCnt="0"/>
      <dgm:spPr/>
    </dgm:pt>
    <dgm:pt modelId="{AE411AB2-7259-4DFC-A20B-48451D9FE5EC}" type="pres">
      <dgm:prSet presAssocID="{66BF884E-19E9-4D49-8DA8-93893480115E}" presName="parentText" presStyleLbl="node1" presStyleIdx="0" presStyleCnt="2">
        <dgm:presLayoutVars>
          <dgm:chMax val="1"/>
          <dgm:bulletEnabled val="1"/>
        </dgm:presLayoutVars>
      </dgm:prSet>
      <dgm:spPr/>
      <dgm:t>
        <a:bodyPr/>
        <a:lstStyle/>
        <a:p>
          <a:endParaRPr lang="es-CL"/>
        </a:p>
      </dgm:t>
    </dgm:pt>
    <dgm:pt modelId="{C0A5EF13-D5F6-4A79-B300-DAF38D897673}" type="pres">
      <dgm:prSet presAssocID="{66BF884E-19E9-4D49-8DA8-93893480115E}" presName="descendantText" presStyleLbl="alignAccFollowNode1" presStyleIdx="0" presStyleCnt="2">
        <dgm:presLayoutVars>
          <dgm:bulletEnabled val="1"/>
        </dgm:presLayoutVars>
      </dgm:prSet>
      <dgm:spPr/>
      <dgm:t>
        <a:bodyPr/>
        <a:lstStyle/>
        <a:p>
          <a:endParaRPr lang="es-CL"/>
        </a:p>
      </dgm:t>
    </dgm:pt>
    <dgm:pt modelId="{E5CF898E-FE51-47A3-8DE1-4E71AD698701}" type="pres">
      <dgm:prSet presAssocID="{E897C514-A893-49B3-B4CA-DCC6F37D2DE7}" presName="sp" presStyleCnt="0"/>
      <dgm:spPr/>
    </dgm:pt>
    <dgm:pt modelId="{998741FE-BCDC-4F03-8836-BE694933DF26}" type="pres">
      <dgm:prSet presAssocID="{18068475-E370-4BEE-99D6-CE1C2979AFEC}" presName="linNode" presStyleCnt="0"/>
      <dgm:spPr/>
    </dgm:pt>
    <dgm:pt modelId="{3E1AD3AE-67E8-40D9-8372-00A0111F99F8}" type="pres">
      <dgm:prSet presAssocID="{18068475-E370-4BEE-99D6-CE1C2979AFEC}" presName="parentText" presStyleLbl="node1" presStyleIdx="1" presStyleCnt="2">
        <dgm:presLayoutVars>
          <dgm:chMax val="1"/>
          <dgm:bulletEnabled val="1"/>
        </dgm:presLayoutVars>
      </dgm:prSet>
      <dgm:spPr/>
      <dgm:t>
        <a:bodyPr/>
        <a:lstStyle/>
        <a:p>
          <a:endParaRPr lang="es-CL"/>
        </a:p>
      </dgm:t>
    </dgm:pt>
    <dgm:pt modelId="{2EDE58A8-8234-42FA-8098-DF8B5D0C0036}" type="pres">
      <dgm:prSet presAssocID="{18068475-E370-4BEE-99D6-CE1C2979AFEC}" presName="descendantText" presStyleLbl="alignAccFollowNode1" presStyleIdx="1" presStyleCnt="2">
        <dgm:presLayoutVars>
          <dgm:bulletEnabled val="1"/>
        </dgm:presLayoutVars>
      </dgm:prSet>
      <dgm:spPr/>
      <dgm:t>
        <a:bodyPr/>
        <a:lstStyle/>
        <a:p>
          <a:endParaRPr lang="es-CL"/>
        </a:p>
      </dgm:t>
    </dgm:pt>
  </dgm:ptLst>
  <dgm:cxnLst>
    <dgm:cxn modelId="{013F8194-8098-4BF8-B87E-21A601BA560D}" type="presOf" srcId="{D964EF5D-779E-4A07-8858-1448CEED6EAA}" destId="{C0A5EF13-D5F6-4A79-B300-DAF38D897673}" srcOrd="0" destOrd="1" presId="urn:microsoft.com/office/officeart/2005/8/layout/vList5"/>
    <dgm:cxn modelId="{F926E6FC-7380-426F-B6C5-72F7B45F155C}" srcId="{457A1487-E0B5-46CE-8F82-3724CB66D4FF}" destId="{66BF884E-19E9-4D49-8DA8-93893480115E}" srcOrd="0" destOrd="0" parTransId="{EA175C55-E3C3-47B1-BEF1-D228D8842634}" sibTransId="{E897C514-A893-49B3-B4CA-DCC6F37D2DE7}"/>
    <dgm:cxn modelId="{0EF9E88C-8CAB-4053-9D07-7F007B26F7D3}" type="presOf" srcId="{F58F627A-ECE2-48A1-8505-07F39F947607}" destId="{2EDE58A8-8234-42FA-8098-DF8B5D0C0036}" srcOrd="0" destOrd="0" presId="urn:microsoft.com/office/officeart/2005/8/layout/vList5"/>
    <dgm:cxn modelId="{DE935E00-537A-4C4F-8C88-E42F791B3B4D}" srcId="{457A1487-E0B5-46CE-8F82-3724CB66D4FF}" destId="{18068475-E370-4BEE-99D6-CE1C2979AFEC}" srcOrd="1" destOrd="0" parTransId="{60586501-8802-4369-BC03-06A0A4566F80}" sibTransId="{05728069-F9C5-4FA5-887E-20944336EFFC}"/>
    <dgm:cxn modelId="{BC90AC16-BB7E-498F-BFCA-54D52707241C}" srcId="{18068475-E370-4BEE-99D6-CE1C2979AFEC}" destId="{F58F627A-ECE2-48A1-8505-07F39F947607}" srcOrd="0" destOrd="0" parTransId="{5BBAB913-D24C-4B18-82D9-34A967D98007}" sibTransId="{B7E78C15-DB9B-4026-83DA-C31686A6B18A}"/>
    <dgm:cxn modelId="{11524692-DFCF-4F32-B57E-C9342F8C4C51}" type="presOf" srcId="{18068475-E370-4BEE-99D6-CE1C2979AFEC}" destId="{3E1AD3AE-67E8-40D9-8372-00A0111F99F8}" srcOrd="0" destOrd="0" presId="urn:microsoft.com/office/officeart/2005/8/layout/vList5"/>
    <dgm:cxn modelId="{9D4DA52A-0322-4293-868F-E09BDBAA8A69}" srcId="{66BF884E-19E9-4D49-8DA8-93893480115E}" destId="{673569FC-1EF4-49F1-B278-40CAD5A9C13F}" srcOrd="0" destOrd="0" parTransId="{8239C283-D97D-4DDE-A670-E28F24712C58}" sibTransId="{19F6272A-BC60-4948-81F5-1FC4D35D133D}"/>
    <dgm:cxn modelId="{CC5A6293-3310-420E-BB84-98A0C1E9A31D}" type="presOf" srcId="{673569FC-1EF4-49F1-B278-40CAD5A9C13F}" destId="{C0A5EF13-D5F6-4A79-B300-DAF38D897673}" srcOrd="0" destOrd="0" presId="urn:microsoft.com/office/officeart/2005/8/layout/vList5"/>
    <dgm:cxn modelId="{2A1FCAD2-8034-41B7-A4F0-83C658EDB7B4}" srcId="{66BF884E-19E9-4D49-8DA8-93893480115E}" destId="{D964EF5D-779E-4A07-8858-1448CEED6EAA}" srcOrd="1" destOrd="0" parTransId="{5B51B9EF-41FF-4731-97C7-F6463D8186FF}" sibTransId="{9A2AABF5-9D31-4449-9152-1E00A1BD7C42}"/>
    <dgm:cxn modelId="{863419A1-A881-43A0-A945-0D8B7147DBDD}" type="presOf" srcId="{457A1487-E0B5-46CE-8F82-3724CB66D4FF}" destId="{507F301F-1740-45F1-8576-291C37E2E7B0}" srcOrd="0" destOrd="0" presId="urn:microsoft.com/office/officeart/2005/8/layout/vList5"/>
    <dgm:cxn modelId="{617FED0B-CE37-49BF-9162-2A95433CAD8E}" type="presOf" srcId="{66BF884E-19E9-4D49-8DA8-93893480115E}" destId="{AE411AB2-7259-4DFC-A20B-48451D9FE5EC}" srcOrd="0" destOrd="0" presId="urn:microsoft.com/office/officeart/2005/8/layout/vList5"/>
    <dgm:cxn modelId="{6A967E58-B461-452B-AB00-9407BD6B678E}" type="presParOf" srcId="{507F301F-1740-45F1-8576-291C37E2E7B0}" destId="{98162F57-A141-45C9-9897-0220B05CFCDB}" srcOrd="0" destOrd="0" presId="urn:microsoft.com/office/officeart/2005/8/layout/vList5"/>
    <dgm:cxn modelId="{526C9DAF-015B-4CA4-9B29-D9E5AE0AA680}" type="presParOf" srcId="{98162F57-A141-45C9-9897-0220B05CFCDB}" destId="{AE411AB2-7259-4DFC-A20B-48451D9FE5EC}" srcOrd="0" destOrd="0" presId="urn:microsoft.com/office/officeart/2005/8/layout/vList5"/>
    <dgm:cxn modelId="{23A48AFD-E12E-4F00-89DA-E857282742E1}" type="presParOf" srcId="{98162F57-A141-45C9-9897-0220B05CFCDB}" destId="{C0A5EF13-D5F6-4A79-B300-DAF38D897673}" srcOrd="1" destOrd="0" presId="urn:microsoft.com/office/officeart/2005/8/layout/vList5"/>
    <dgm:cxn modelId="{7717C184-B246-448E-A373-10F3DE197694}" type="presParOf" srcId="{507F301F-1740-45F1-8576-291C37E2E7B0}" destId="{E5CF898E-FE51-47A3-8DE1-4E71AD698701}" srcOrd="1" destOrd="0" presId="urn:microsoft.com/office/officeart/2005/8/layout/vList5"/>
    <dgm:cxn modelId="{64BF10B8-1C55-461E-80B1-AEB3F0253B79}" type="presParOf" srcId="{507F301F-1740-45F1-8576-291C37E2E7B0}" destId="{998741FE-BCDC-4F03-8836-BE694933DF26}" srcOrd="2" destOrd="0" presId="urn:microsoft.com/office/officeart/2005/8/layout/vList5"/>
    <dgm:cxn modelId="{BFC30FAF-C77E-411F-89D1-5C2A342DA2EF}" type="presParOf" srcId="{998741FE-BCDC-4F03-8836-BE694933DF26}" destId="{3E1AD3AE-67E8-40D9-8372-00A0111F99F8}" srcOrd="0" destOrd="0" presId="urn:microsoft.com/office/officeart/2005/8/layout/vList5"/>
    <dgm:cxn modelId="{97CF5740-AF61-40D0-9131-9E7AA8765832}" type="presParOf" srcId="{998741FE-BCDC-4F03-8836-BE694933DF26}" destId="{2EDE58A8-8234-42FA-8098-DF8B5D0C0036}" srcOrd="1" destOrd="0" presId="urn:microsoft.com/office/officeart/2005/8/layout/vList5"/>
  </dgm:cxnLst>
  <dgm:bg/>
  <dgm:whole/>
  <dgm:extLst>
    <a:ext uri="http://schemas.microsoft.com/office/drawing/2008/diagram">
      <dsp:dataModelExt xmlns=""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88DC5F-9C2E-4568-8DF0-788F946F89DA}"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s-CL"/>
        </a:p>
      </dgm:t>
    </dgm:pt>
    <dgm:pt modelId="{38BD3CD3-B35D-43FE-B520-B98C3CDD3039}">
      <dgm:prSet/>
      <dgm:spPr/>
      <dgm:t>
        <a:bodyPr/>
        <a:lstStyle/>
        <a:p>
          <a:pPr rtl="0"/>
          <a:r>
            <a:rPr lang="es-CL" b="0" dirty="0" smtClean="0"/>
            <a:t>Ingreso del paciente</a:t>
          </a:r>
          <a:endParaRPr lang="es-CL" b="0" dirty="0"/>
        </a:p>
      </dgm:t>
    </dgm:pt>
    <dgm:pt modelId="{688416D5-8554-4586-81B6-1D424D7E3963}" type="parTrans" cxnId="{05AEF031-2F30-4E3A-9ECF-BAC36ACA8DD5}">
      <dgm:prSet/>
      <dgm:spPr/>
      <dgm:t>
        <a:bodyPr/>
        <a:lstStyle/>
        <a:p>
          <a:endParaRPr lang="es-CL" b="0"/>
        </a:p>
      </dgm:t>
    </dgm:pt>
    <dgm:pt modelId="{66CD865F-5F4E-434D-90D9-21165B7FA94E}" type="sibTrans" cxnId="{05AEF031-2F30-4E3A-9ECF-BAC36ACA8DD5}">
      <dgm:prSet/>
      <dgm:spPr/>
      <dgm:t>
        <a:bodyPr/>
        <a:lstStyle/>
        <a:p>
          <a:endParaRPr lang="es-CL" b="0"/>
        </a:p>
      </dgm:t>
    </dgm:pt>
    <dgm:pt modelId="{ECFB6BBA-1617-4DE3-AB5B-4C5A5C8ECD39}">
      <dgm:prSet/>
      <dgm:spPr/>
      <dgm:t>
        <a:bodyPr/>
        <a:lstStyle/>
        <a:p>
          <a:pPr rtl="0"/>
          <a:r>
            <a:rPr lang="es-CL" b="0" dirty="0" smtClean="0"/>
            <a:t>Egreso del paciente</a:t>
          </a:r>
          <a:endParaRPr lang="es-CL" b="0" dirty="0"/>
        </a:p>
      </dgm:t>
    </dgm:pt>
    <dgm:pt modelId="{6ECF8607-E655-418C-998E-AD152EBA8D2A}" type="parTrans" cxnId="{6DEE7073-3FF0-4AAA-9E99-1D6A3CED428C}">
      <dgm:prSet/>
      <dgm:spPr/>
      <dgm:t>
        <a:bodyPr/>
        <a:lstStyle/>
        <a:p>
          <a:endParaRPr lang="es-CL" b="0"/>
        </a:p>
      </dgm:t>
    </dgm:pt>
    <dgm:pt modelId="{24E7BBD2-4C41-48C2-A2BC-CF024C39BF85}" type="sibTrans" cxnId="{6DEE7073-3FF0-4AAA-9E99-1D6A3CED428C}">
      <dgm:prSet/>
      <dgm:spPr/>
      <dgm:t>
        <a:bodyPr/>
        <a:lstStyle/>
        <a:p>
          <a:endParaRPr lang="es-CL" b="0"/>
        </a:p>
      </dgm:t>
    </dgm:pt>
    <dgm:pt modelId="{B5BAF7B6-2FE3-4D88-99CD-FAD486182E3C}">
      <dgm:prSet/>
      <dgm:spPr/>
      <dgm:t>
        <a:bodyPr/>
        <a:lstStyle/>
        <a:p>
          <a:pPr rtl="0"/>
          <a:r>
            <a:rPr lang="es-CL" b="0" dirty="0" smtClean="0"/>
            <a:t>Traslado del paciente</a:t>
          </a:r>
          <a:endParaRPr lang="es-CL" b="0" dirty="0"/>
        </a:p>
      </dgm:t>
    </dgm:pt>
    <dgm:pt modelId="{22806915-15F8-4C2C-870F-74668CE32137}" type="parTrans" cxnId="{795291CF-CD04-4AEE-852F-E6A33D400D0A}">
      <dgm:prSet/>
      <dgm:spPr/>
      <dgm:t>
        <a:bodyPr/>
        <a:lstStyle/>
        <a:p>
          <a:endParaRPr lang="es-CL" b="0"/>
        </a:p>
      </dgm:t>
    </dgm:pt>
    <dgm:pt modelId="{8762B915-61FD-4849-8D43-F50842F196E1}" type="sibTrans" cxnId="{795291CF-CD04-4AEE-852F-E6A33D400D0A}">
      <dgm:prSet/>
      <dgm:spPr/>
      <dgm:t>
        <a:bodyPr/>
        <a:lstStyle/>
        <a:p>
          <a:endParaRPr lang="es-CL" b="0"/>
        </a:p>
      </dgm:t>
    </dgm:pt>
    <dgm:pt modelId="{389C0D28-1C31-41E0-98C3-BE6EDB5AEDF9}">
      <dgm:prSet/>
      <dgm:spPr/>
      <dgm:t>
        <a:bodyPr/>
        <a:lstStyle/>
        <a:p>
          <a:pPr rtl="0"/>
          <a:r>
            <a:rPr lang="es-CL" b="0" dirty="0" smtClean="0"/>
            <a:t>IEEH (Informe estadístico de egreso hospitalario)</a:t>
          </a:r>
          <a:endParaRPr lang="es-CL" b="0" dirty="0"/>
        </a:p>
      </dgm:t>
    </dgm:pt>
    <dgm:pt modelId="{65909EF9-8ACB-4CA7-9970-5CFFC4A8668F}" type="parTrans" cxnId="{89551761-BFC5-4095-B7CC-E42FE0BB1866}">
      <dgm:prSet/>
      <dgm:spPr/>
      <dgm:t>
        <a:bodyPr/>
        <a:lstStyle/>
        <a:p>
          <a:endParaRPr lang="es-CL" b="0"/>
        </a:p>
      </dgm:t>
    </dgm:pt>
    <dgm:pt modelId="{27C8226F-D75D-4529-9E23-E1F870D92AFB}" type="sibTrans" cxnId="{89551761-BFC5-4095-B7CC-E42FE0BB1866}">
      <dgm:prSet/>
      <dgm:spPr/>
      <dgm:t>
        <a:bodyPr/>
        <a:lstStyle/>
        <a:p>
          <a:endParaRPr lang="es-CL" b="0"/>
        </a:p>
      </dgm:t>
    </dgm:pt>
    <dgm:pt modelId="{1A48461F-8694-4846-8702-54FE003D11B3}">
      <dgm:prSet/>
      <dgm:spPr/>
      <dgm:t>
        <a:bodyPr/>
        <a:lstStyle/>
        <a:p>
          <a:pPr rtl="0"/>
          <a:r>
            <a:rPr lang="es-CL" b="0" dirty="0" smtClean="0"/>
            <a:t>Alta real del paciente</a:t>
          </a:r>
          <a:endParaRPr lang="es-CL" b="0" dirty="0"/>
        </a:p>
      </dgm:t>
    </dgm:pt>
    <dgm:pt modelId="{74C54F36-5517-41F9-9823-AF516ACDE3FD}" type="parTrans" cxnId="{B186D03D-BAB7-458C-A03F-82A394538652}">
      <dgm:prSet/>
      <dgm:spPr/>
      <dgm:t>
        <a:bodyPr/>
        <a:lstStyle/>
        <a:p>
          <a:endParaRPr lang="es-CL" b="0"/>
        </a:p>
      </dgm:t>
    </dgm:pt>
    <dgm:pt modelId="{94540787-B47D-484D-AFC7-BC16E0EB49D3}" type="sibTrans" cxnId="{B186D03D-BAB7-458C-A03F-82A394538652}">
      <dgm:prSet/>
      <dgm:spPr/>
      <dgm:t>
        <a:bodyPr/>
        <a:lstStyle/>
        <a:p>
          <a:endParaRPr lang="es-CL" b="0"/>
        </a:p>
      </dgm:t>
    </dgm:pt>
    <dgm:pt modelId="{1221DA56-2590-4D80-9FBC-2D403A8196FA}" type="pres">
      <dgm:prSet presAssocID="{A188DC5F-9C2E-4568-8DF0-788F946F89DA}" presName="Name0" presStyleCnt="0">
        <dgm:presLayoutVars>
          <dgm:chMax val="7"/>
          <dgm:chPref val="7"/>
          <dgm:dir/>
        </dgm:presLayoutVars>
      </dgm:prSet>
      <dgm:spPr/>
      <dgm:t>
        <a:bodyPr/>
        <a:lstStyle/>
        <a:p>
          <a:endParaRPr lang="es-CL"/>
        </a:p>
      </dgm:t>
    </dgm:pt>
    <dgm:pt modelId="{1C0A8F7C-A67B-480D-9B7C-48A16ED63873}" type="pres">
      <dgm:prSet presAssocID="{A188DC5F-9C2E-4568-8DF0-788F946F89DA}" presName="Name1" presStyleCnt="0"/>
      <dgm:spPr/>
    </dgm:pt>
    <dgm:pt modelId="{5E59CBE8-CEC3-4A3C-80F2-C7E4A74E0182}" type="pres">
      <dgm:prSet presAssocID="{A188DC5F-9C2E-4568-8DF0-788F946F89DA}" presName="cycle" presStyleCnt="0"/>
      <dgm:spPr/>
    </dgm:pt>
    <dgm:pt modelId="{23ADC1BD-9D7E-4BEB-976A-FE7E5089626E}" type="pres">
      <dgm:prSet presAssocID="{A188DC5F-9C2E-4568-8DF0-788F946F89DA}" presName="srcNode" presStyleLbl="node1" presStyleIdx="0" presStyleCnt="5"/>
      <dgm:spPr/>
    </dgm:pt>
    <dgm:pt modelId="{393ADDAF-A358-4CE3-8715-2999FDD16673}" type="pres">
      <dgm:prSet presAssocID="{A188DC5F-9C2E-4568-8DF0-788F946F89DA}" presName="conn" presStyleLbl="parChTrans1D2" presStyleIdx="0" presStyleCnt="1"/>
      <dgm:spPr/>
      <dgm:t>
        <a:bodyPr/>
        <a:lstStyle/>
        <a:p>
          <a:endParaRPr lang="es-CL"/>
        </a:p>
      </dgm:t>
    </dgm:pt>
    <dgm:pt modelId="{B87B4987-A21A-44E1-867D-14B183F45D7F}" type="pres">
      <dgm:prSet presAssocID="{A188DC5F-9C2E-4568-8DF0-788F946F89DA}" presName="extraNode" presStyleLbl="node1" presStyleIdx="0" presStyleCnt="5"/>
      <dgm:spPr/>
    </dgm:pt>
    <dgm:pt modelId="{1C930DE7-876D-4FCA-AAA7-36E0D1E23622}" type="pres">
      <dgm:prSet presAssocID="{A188DC5F-9C2E-4568-8DF0-788F946F89DA}" presName="dstNode" presStyleLbl="node1" presStyleIdx="0" presStyleCnt="5"/>
      <dgm:spPr/>
    </dgm:pt>
    <dgm:pt modelId="{0F256BA8-07D6-47E7-8932-0987073ED8CB}" type="pres">
      <dgm:prSet presAssocID="{38BD3CD3-B35D-43FE-B520-B98C3CDD3039}" presName="text_1" presStyleLbl="node1" presStyleIdx="0" presStyleCnt="5">
        <dgm:presLayoutVars>
          <dgm:bulletEnabled val="1"/>
        </dgm:presLayoutVars>
      </dgm:prSet>
      <dgm:spPr/>
      <dgm:t>
        <a:bodyPr/>
        <a:lstStyle/>
        <a:p>
          <a:endParaRPr lang="es-CL"/>
        </a:p>
      </dgm:t>
    </dgm:pt>
    <dgm:pt modelId="{3D20E1CA-C669-4D37-B6F2-7F111CCC4DED}" type="pres">
      <dgm:prSet presAssocID="{38BD3CD3-B35D-43FE-B520-B98C3CDD3039}" presName="accent_1" presStyleCnt="0"/>
      <dgm:spPr/>
    </dgm:pt>
    <dgm:pt modelId="{583952B9-2C76-4238-8807-89E76963F851}" type="pres">
      <dgm:prSet presAssocID="{38BD3CD3-B35D-43FE-B520-B98C3CDD3039}" presName="accentRepeatNode" presStyleLbl="solidFgAcc1" presStyleIdx="0" presStyleCnt="5"/>
      <dgm:spPr/>
    </dgm:pt>
    <dgm:pt modelId="{95DAF55B-23A5-4895-878B-C33F2D910CB7}" type="pres">
      <dgm:prSet presAssocID="{ECFB6BBA-1617-4DE3-AB5B-4C5A5C8ECD39}" presName="text_2" presStyleLbl="node1" presStyleIdx="1" presStyleCnt="5">
        <dgm:presLayoutVars>
          <dgm:bulletEnabled val="1"/>
        </dgm:presLayoutVars>
      </dgm:prSet>
      <dgm:spPr/>
      <dgm:t>
        <a:bodyPr/>
        <a:lstStyle/>
        <a:p>
          <a:endParaRPr lang="es-CL"/>
        </a:p>
      </dgm:t>
    </dgm:pt>
    <dgm:pt modelId="{D82868E5-22BB-4A3D-9CE9-7FBE4944547E}" type="pres">
      <dgm:prSet presAssocID="{ECFB6BBA-1617-4DE3-AB5B-4C5A5C8ECD39}" presName="accent_2" presStyleCnt="0"/>
      <dgm:spPr/>
    </dgm:pt>
    <dgm:pt modelId="{B274A13F-D359-4AC0-9DF0-B942CB5459E3}" type="pres">
      <dgm:prSet presAssocID="{ECFB6BBA-1617-4DE3-AB5B-4C5A5C8ECD39}" presName="accentRepeatNode" presStyleLbl="solidFgAcc1" presStyleIdx="1" presStyleCnt="5"/>
      <dgm:spPr/>
    </dgm:pt>
    <dgm:pt modelId="{22851B1B-D2F5-4E79-898A-34144C4FE059}" type="pres">
      <dgm:prSet presAssocID="{B5BAF7B6-2FE3-4D88-99CD-FAD486182E3C}" presName="text_3" presStyleLbl="node1" presStyleIdx="2" presStyleCnt="5">
        <dgm:presLayoutVars>
          <dgm:bulletEnabled val="1"/>
        </dgm:presLayoutVars>
      </dgm:prSet>
      <dgm:spPr/>
      <dgm:t>
        <a:bodyPr/>
        <a:lstStyle/>
        <a:p>
          <a:endParaRPr lang="es-CL"/>
        </a:p>
      </dgm:t>
    </dgm:pt>
    <dgm:pt modelId="{30BE6084-96F1-4EF3-81A6-88F5F56F2254}" type="pres">
      <dgm:prSet presAssocID="{B5BAF7B6-2FE3-4D88-99CD-FAD486182E3C}" presName="accent_3" presStyleCnt="0"/>
      <dgm:spPr/>
    </dgm:pt>
    <dgm:pt modelId="{2E5C658D-B732-47F8-956A-6FB12900DA4C}" type="pres">
      <dgm:prSet presAssocID="{B5BAF7B6-2FE3-4D88-99CD-FAD486182E3C}" presName="accentRepeatNode" presStyleLbl="solidFgAcc1" presStyleIdx="2" presStyleCnt="5"/>
      <dgm:spPr/>
    </dgm:pt>
    <dgm:pt modelId="{A0D74392-919A-4C47-A341-953A5E573F9D}" type="pres">
      <dgm:prSet presAssocID="{389C0D28-1C31-41E0-98C3-BE6EDB5AEDF9}" presName="text_4" presStyleLbl="node1" presStyleIdx="3" presStyleCnt="5">
        <dgm:presLayoutVars>
          <dgm:bulletEnabled val="1"/>
        </dgm:presLayoutVars>
      </dgm:prSet>
      <dgm:spPr/>
      <dgm:t>
        <a:bodyPr/>
        <a:lstStyle/>
        <a:p>
          <a:endParaRPr lang="es-CL"/>
        </a:p>
      </dgm:t>
    </dgm:pt>
    <dgm:pt modelId="{7E4EF564-7030-414E-B843-3C871522CF47}" type="pres">
      <dgm:prSet presAssocID="{389C0D28-1C31-41E0-98C3-BE6EDB5AEDF9}" presName="accent_4" presStyleCnt="0"/>
      <dgm:spPr/>
    </dgm:pt>
    <dgm:pt modelId="{1D5BBEC4-B92C-4B1F-AC4C-9EDE76A6A65D}" type="pres">
      <dgm:prSet presAssocID="{389C0D28-1C31-41E0-98C3-BE6EDB5AEDF9}" presName="accentRepeatNode" presStyleLbl="solidFgAcc1" presStyleIdx="3" presStyleCnt="5"/>
      <dgm:spPr/>
    </dgm:pt>
    <dgm:pt modelId="{668B459F-C565-4736-A16E-60DD8F5495A8}" type="pres">
      <dgm:prSet presAssocID="{1A48461F-8694-4846-8702-54FE003D11B3}" presName="text_5" presStyleLbl="node1" presStyleIdx="4" presStyleCnt="5">
        <dgm:presLayoutVars>
          <dgm:bulletEnabled val="1"/>
        </dgm:presLayoutVars>
      </dgm:prSet>
      <dgm:spPr/>
      <dgm:t>
        <a:bodyPr/>
        <a:lstStyle/>
        <a:p>
          <a:endParaRPr lang="es-CL"/>
        </a:p>
      </dgm:t>
    </dgm:pt>
    <dgm:pt modelId="{46147630-BEF5-41EB-A4C0-53FC096FF592}" type="pres">
      <dgm:prSet presAssocID="{1A48461F-8694-4846-8702-54FE003D11B3}" presName="accent_5" presStyleCnt="0"/>
      <dgm:spPr/>
    </dgm:pt>
    <dgm:pt modelId="{2FC67CE9-7D55-4B70-87AA-CCD1CABCFCC5}" type="pres">
      <dgm:prSet presAssocID="{1A48461F-8694-4846-8702-54FE003D11B3}" presName="accentRepeatNode" presStyleLbl="solidFgAcc1" presStyleIdx="4" presStyleCnt="5"/>
      <dgm:spPr/>
    </dgm:pt>
  </dgm:ptLst>
  <dgm:cxnLst>
    <dgm:cxn modelId="{B1C170A1-90EE-4B20-BCC0-0163D3BBD9D4}" type="presOf" srcId="{389C0D28-1C31-41E0-98C3-BE6EDB5AEDF9}" destId="{A0D74392-919A-4C47-A341-953A5E573F9D}" srcOrd="0" destOrd="0" presId="urn:microsoft.com/office/officeart/2008/layout/VerticalCurvedList"/>
    <dgm:cxn modelId="{05AEF031-2F30-4E3A-9ECF-BAC36ACA8DD5}" srcId="{A188DC5F-9C2E-4568-8DF0-788F946F89DA}" destId="{38BD3CD3-B35D-43FE-B520-B98C3CDD3039}" srcOrd="0" destOrd="0" parTransId="{688416D5-8554-4586-81B6-1D424D7E3963}" sibTransId="{66CD865F-5F4E-434D-90D9-21165B7FA94E}"/>
    <dgm:cxn modelId="{B186D03D-BAB7-458C-A03F-82A394538652}" srcId="{A188DC5F-9C2E-4568-8DF0-788F946F89DA}" destId="{1A48461F-8694-4846-8702-54FE003D11B3}" srcOrd="4" destOrd="0" parTransId="{74C54F36-5517-41F9-9823-AF516ACDE3FD}" sibTransId="{94540787-B47D-484D-AFC7-BC16E0EB49D3}"/>
    <dgm:cxn modelId="{9BFB33A5-C934-4C1C-B86A-12D994A48744}" type="presOf" srcId="{B5BAF7B6-2FE3-4D88-99CD-FAD486182E3C}" destId="{22851B1B-D2F5-4E79-898A-34144C4FE059}" srcOrd="0" destOrd="0" presId="urn:microsoft.com/office/officeart/2008/layout/VerticalCurvedList"/>
    <dgm:cxn modelId="{6DEE7073-3FF0-4AAA-9E99-1D6A3CED428C}" srcId="{A188DC5F-9C2E-4568-8DF0-788F946F89DA}" destId="{ECFB6BBA-1617-4DE3-AB5B-4C5A5C8ECD39}" srcOrd="1" destOrd="0" parTransId="{6ECF8607-E655-418C-998E-AD152EBA8D2A}" sibTransId="{24E7BBD2-4C41-48C2-A2BC-CF024C39BF85}"/>
    <dgm:cxn modelId="{FE80397E-BB50-4455-91C5-355DED82CB6B}" type="presOf" srcId="{38BD3CD3-B35D-43FE-B520-B98C3CDD3039}" destId="{0F256BA8-07D6-47E7-8932-0987073ED8CB}" srcOrd="0" destOrd="0" presId="urn:microsoft.com/office/officeart/2008/layout/VerticalCurvedList"/>
    <dgm:cxn modelId="{3ED910AC-EA71-4A61-B657-9C2B7B5483F5}" type="presOf" srcId="{A188DC5F-9C2E-4568-8DF0-788F946F89DA}" destId="{1221DA56-2590-4D80-9FBC-2D403A8196FA}" srcOrd="0" destOrd="0" presId="urn:microsoft.com/office/officeart/2008/layout/VerticalCurvedList"/>
    <dgm:cxn modelId="{795291CF-CD04-4AEE-852F-E6A33D400D0A}" srcId="{A188DC5F-9C2E-4568-8DF0-788F946F89DA}" destId="{B5BAF7B6-2FE3-4D88-99CD-FAD486182E3C}" srcOrd="2" destOrd="0" parTransId="{22806915-15F8-4C2C-870F-74668CE32137}" sibTransId="{8762B915-61FD-4849-8D43-F50842F196E1}"/>
    <dgm:cxn modelId="{36ABF1EB-47F7-43C4-BB2A-A8FFCE467DA7}" type="presOf" srcId="{1A48461F-8694-4846-8702-54FE003D11B3}" destId="{668B459F-C565-4736-A16E-60DD8F5495A8}" srcOrd="0" destOrd="0" presId="urn:microsoft.com/office/officeart/2008/layout/VerticalCurvedList"/>
    <dgm:cxn modelId="{89551761-BFC5-4095-B7CC-E42FE0BB1866}" srcId="{A188DC5F-9C2E-4568-8DF0-788F946F89DA}" destId="{389C0D28-1C31-41E0-98C3-BE6EDB5AEDF9}" srcOrd="3" destOrd="0" parTransId="{65909EF9-8ACB-4CA7-9970-5CFFC4A8668F}" sibTransId="{27C8226F-D75D-4529-9E23-E1F870D92AFB}"/>
    <dgm:cxn modelId="{ECD0C5DC-ECA4-4577-87F1-5BA7B341E3B7}" type="presOf" srcId="{ECFB6BBA-1617-4DE3-AB5B-4C5A5C8ECD39}" destId="{95DAF55B-23A5-4895-878B-C33F2D910CB7}" srcOrd="0" destOrd="0" presId="urn:microsoft.com/office/officeart/2008/layout/VerticalCurvedList"/>
    <dgm:cxn modelId="{F03DEA37-01CF-4D42-AA2E-3250AA136BC1}" type="presOf" srcId="{66CD865F-5F4E-434D-90D9-21165B7FA94E}" destId="{393ADDAF-A358-4CE3-8715-2999FDD16673}" srcOrd="0" destOrd="0" presId="urn:microsoft.com/office/officeart/2008/layout/VerticalCurvedList"/>
    <dgm:cxn modelId="{F118DF10-88AF-4C4A-B92D-B2A0418579BF}" type="presParOf" srcId="{1221DA56-2590-4D80-9FBC-2D403A8196FA}" destId="{1C0A8F7C-A67B-480D-9B7C-48A16ED63873}" srcOrd="0" destOrd="0" presId="urn:microsoft.com/office/officeart/2008/layout/VerticalCurvedList"/>
    <dgm:cxn modelId="{275BFF74-F91D-4146-A5C2-3993A63CF1F1}" type="presParOf" srcId="{1C0A8F7C-A67B-480D-9B7C-48A16ED63873}" destId="{5E59CBE8-CEC3-4A3C-80F2-C7E4A74E0182}" srcOrd="0" destOrd="0" presId="urn:microsoft.com/office/officeart/2008/layout/VerticalCurvedList"/>
    <dgm:cxn modelId="{13AA9DE5-A56D-469B-B989-1EAD2F66134B}" type="presParOf" srcId="{5E59CBE8-CEC3-4A3C-80F2-C7E4A74E0182}" destId="{23ADC1BD-9D7E-4BEB-976A-FE7E5089626E}" srcOrd="0" destOrd="0" presId="urn:microsoft.com/office/officeart/2008/layout/VerticalCurvedList"/>
    <dgm:cxn modelId="{39D02766-CB47-4D7C-B428-CE80B5ED1492}" type="presParOf" srcId="{5E59CBE8-CEC3-4A3C-80F2-C7E4A74E0182}" destId="{393ADDAF-A358-4CE3-8715-2999FDD16673}" srcOrd="1" destOrd="0" presId="urn:microsoft.com/office/officeart/2008/layout/VerticalCurvedList"/>
    <dgm:cxn modelId="{C5362743-256A-40A1-AECA-11B9804274F7}" type="presParOf" srcId="{5E59CBE8-CEC3-4A3C-80F2-C7E4A74E0182}" destId="{B87B4987-A21A-44E1-867D-14B183F45D7F}" srcOrd="2" destOrd="0" presId="urn:microsoft.com/office/officeart/2008/layout/VerticalCurvedList"/>
    <dgm:cxn modelId="{EDB1FBEA-9C0A-4936-98CE-C2725887E041}" type="presParOf" srcId="{5E59CBE8-CEC3-4A3C-80F2-C7E4A74E0182}" destId="{1C930DE7-876D-4FCA-AAA7-36E0D1E23622}" srcOrd="3" destOrd="0" presId="urn:microsoft.com/office/officeart/2008/layout/VerticalCurvedList"/>
    <dgm:cxn modelId="{DCDE9F21-8B51-4442-AE19-1AC6E0457186}" type="presParOf" srcId="{1C0A8F7C-A67B-480D-9B7C-48A16ED63873}" destId="{0F256BA8-07D6-47E7-8932-0987073ED8CB}" srcOrd="1" destOrd="0" presId="urn:microsoft.com/office/officeart/2008/layout/VerticalCurvedList"/>
    <dgm:cxn modelId="{E147A128-AF7C-49F8-8FD1-C68CCA1A5993}" type="presParOf" srcId="{1C0A8F7C-A67B-480D-9B7C-48A16ED63873}" destId="{3D20E1CA-C669-4D37-B6F2-7F111CCC4DED}" srcOrd="2" destOrd="0" presId="urn:microsoft.com/office/officeart/2008/layout/VerticalCurvedList"/>
    <dgm:cxn modelId="{7A049516-8F0C-4E60-93A9-D8377C9E457F}" type="presParOf" srcId="{3D20E1CA-C669-4D37-B6F2-7F111CCC4DED}" destId="{583952B9-2C76-4238-8807-89E76963F851}" srcOrd="0" destOrd="0" presId="urn:microsoft.com/office/officeart/2008/layout/VerticalCurvedList"/>
    <dgm:cxn modelId="{CB80CF6E-6553-4487-9B61-620FEF85D9DA}" type="presParOf" srcId="{1C0A8F7C-A67B-480D-9B7C-48A16ED63873}" destId="{95DAF55B-23A5-4895-878B-C33F2D910CB7}" srcOrd="3" destOrd="0" presId="urn:microsoft.com/office/officeart/2008/layout/VerticalCurvedList"/>
    <dgm:cxn modelId="{B3347FFC-363A-44FE-B25D-23F442EF65ED}" type="presParOf" srcId="{1C0A8F7C-A67B-480D-9B7C-48A16ED63873}" destId="{D82868E5-22BB-4A3D-9CE9-7FBE4944547E}" srcOrd="4" destOrd="0" presId="urn:microsoft.com/office/officeart/2008/layout/VerticalCurvedList"/>
    <dgm:cxn modelId="{7399C082-A2C8-4116-BA23-4B1DD388C0BA}" type="presParOf" srcId="{D82868E5-22BB-4A3D-9CE9-7FBE4944547E}" destId="{B274A13F-D359-4AC0-9DF0-B942CB5459E3}" srcOrd="0" destOrd="0" presId="urn:microsoft.com/office/officeart/2008/layout/VerticalCurvedList"/>
    <dgm:cxn modelId="{3555ED30-9E30-44DB-97FF-433442904B86}" type="presParOf" srcId="{1C0A8F7C-A67B-480D-9B7C-48A16ED63873}" destId="{22851B1B-D2F5-4E79-898A-34144C4FE059}" srcOrd="5" destOrd="0" presId="urn:microsoft.com/office/officeart/2008/layout/VerticalCurvedList"/>
    <dgm:cxn modelId="{FD5BC2D4-3DD0-42B2-86FB-05124CE9F164}" type="presParOf" srcId="{1C0A8F7C-A67B-480D-9B7C-48A16ED63873}" destId="{30BE6084-96F1-4EF3-81A6-88F5F56F2254}" srcOrd="6" destOrd="0" presId="urn:microsoft.com/office/officeart/2008/layout/VerticalCurvedList"/>
    <dgm:cxn modelId="{93ECFBDE-040E-4451-9F4E-BE83A0F02798}" type="presParOf" srcId="{30BE6084-96F1-4EF3-81A6-88F5F56F2254}" destId="{2E5C658D-B732-47F8-956A-6FB12900DA4C}" srcOrd="0" destOrd="0" presId="urn:microsoft.com/office/officeart/2008/layout/VerticalCurvedList"/>
    <dgm:cxn modelId="{54D4CA8F-7CFC-43C9-987A-E2FDF63B65FB}" type="presParOf" srcId="{1C0A8F7C-A67B-480D-9B7C-48A16ED63873}" destId="{A0D74392-919A-4C47-A341-953A5E573F9D}" srcOrd="7" destOrd="0" presId="urn:microsoft.com/office/officeart/2008/layout/VerticalCurvedList"/>
    <dgm:cxn modelId="{D749CE2F-83B5-41FC-AEB5-8118F5A9A891}" type="presParOf" srcId="{1C0A8F7C-A67B-480D-9B7C-48A16ED63873}" destId="{7E4EF564-7030-414E-B843-3C871522CF47}" srcOrd="8" destOrd="0" presId="urn:microsoft.com/office/officeart/2008/layout/VerticalCurvedList"/>
    <dgm:cxn modelId="{F03BD886-9F70-48E3-92A1-69156CF0B370}" type="presParOf" srcId="{7E4EF564-7030-414E-B843-3C871522CF47}" destId="{1D5BBEC4-B92C-4B1F-AC4C-9EDE76A6A65D}" srcOrd="0" destOrd="0" presId="urn:microsoft.com/office/officeart/2008/layout/VerticalCurvedList"/>
    <dgm:cxn modelId="{4076968B-1C70-4564-805A-FD9DBA05B77E}" type="presParOf" srcId="{1C0A8F7C-A67B-480D-9B7C-48A16ED63873}" destId="{668B459F-C565-4736-A16E-60DD8F5495A8}" srcOrd="9" destOrd="0" presId="urn:microsoft.com/office/officeart/2008/layout/VerticalCurvedList"/>
    <dgm:cxn modelId="{FE7DA8F6-8ADF-42B3-A48E-B7C5F98FC149}" type="presParOf" srcId="{1C0A8F7C-A67B-480D-9B7C-48A16ED63873}" destId="{46147630-BEF5-41EB-A4C0-53FC096FF592}" srcOrd="10" destOrd="0" presId="urn:microsoft.com/office/officeart/2008/layout/VerticalCurvedList"/>
    <dgm:cxn modelId="{BAC50420-5761-451F-8137-68284A0BD589}" type="presParOf" srcId="{46147630-BEF5-41EB-A4C0-53FC096FF592}" destId="{2FC67CE9-7D55-4B70-87AA-CCD1CABCFCC5}" srcOrd="0" destOrd="0" presId="urn:microsoft.com/office/officeart/2008/layout/VerticalCurvedList"/>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5EF13-D5F6-4A79-B300-DAF38D897673}">
      <dsp:nvSpPr>
        <dsp:cNvPr id="0" name=""/>
        <dsp:cNvSpPr/>
      </dsp:nvSpPr>
      <dsp:spPr>
        <a:xfrm rot="5400000">
          <a:off x="4628555" y="-1772933"/>
          <a:ext cx="1039699" cy="4845557"/>
        </a:xfrm>
        <a:prstGeom prst="round2Same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CL" sz="1600" kern="1200" dirty="0" smtClean="0"/>
            <a:t>Dispone de una atención de corta y mediana estadía, desintoxicación de alcohol y drogas; y un pensionado.</a:t>
          </a:r>
          <a:endParaRPr lang="es-CL" sz="1600" kern="1200" dirty="0"/>
        </a:p>
        <a:p>
          <a:pPr marL="171450" lvl="1" indent="-171450" algn="l" defTabSz="711200">
            <a:lnSpc>
              <a:spcPct val="90000"/>
            </a:lnSpc>
            <a:spcBef>
              <a:spcPct val="0"/>
            </a:spcBef>
            <a:spcAft>
              <a:spcPct val="15000"/>
            </a:spcAft>
            <a:buChar char="••"/>
          </a:pPr>
          <a:r>
            <a:rPr lang="es-CL" sz="1600" kern="1200" dirty="0" smtClean="0"/>
            <a:t>Total de 87 camas.</a:t>
          </a:r>
          <a:endParaRPr lang="es-CL" sz="1600" kern="1200" dirty="0"/>
        </a:p>
      </dsp:txBody>
      <dsp:txXfrm rot="-5400000">
        <a:off x="2725626" y="180750"/>
        <a:ext cx="4794803" cy="938191"/>
      </dsp:txXfrm>
    </dsp:sp>
    <dsp:sp modelId="{AE411AB2-7259-4DFC-A20B-48451D9FE5EC}">
      <dsp:nvSpPr>
        <dsp:cNvPr id="0" name=""/>
        <dsp:cNvSpPr/>
      </dsp:nvSpPr>
      <dsp:spPr>
        <a:xfrm>
          <a:off x="0" y="32"/>
          <a:ext cx="2725626" cy="1299624"/>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_tradnl" sz="2800" kern="1200" dirty="0" smtClean="0"/>
            <a:t>Atención Cerrada</a:t>
          </a:r>
          <a:endParaRPr lang="es-CL" sz="2800" kern="1200" dirty="0"/>
        </a:p>
      </dsp:txBody>
      <dsp:txXfrm>
        <a:off x="63442" y="63474"/>
        <a:ext cx="2598742" cy="1172740"/>
      </dsp:txXfrm>
    </dsp:sp>
    <dsp:sp modelId="{2EDE58A8-8234-42FA-8098-DF8B5D0C0036}">
      <dsp:nvSpPr>
        <dsp:cNvPr id="0" name=""/>
        <dsp:cNvSpPr/>
      </dsp:nvSpPr>
      <dsp:spPr>
        <a:xfrm rot="5400000">
          <a:off x="4628555" y="-408327"/>
          <a:ext cx="1039699" cy="4845557"/>
        </a:xfrm>
        <a:prstGeom prst="round2SameRect">
          <a:avLst/>
        </a:prstGeom>
        <a:solidFill>
          <a:schemeClr val="accent5">
            <a:alpha val="90000"/>
            <a:tint val="40000"/>
            <a:hueOff val="0"/>
            <a:satOff val="0"/>
            <a:lumOff val="0"/>
            <a:alphaOff val="0"/>
          </a:schemeClr>
        </a:solidFill>
        <a:ln w="9525" cap="flat" cmpd="sng" algn="ctr">
          <a:solidFill>
            <a:schemeClr val="accent5">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s-CL" sz="1600" kern="1200" dirty="0" smtClean="0"/>
            <a:t>Entrega atención a pacientes ambulatorios en el mismo hospital y en el Centro de Salud Mental Ambulatoria, ubicado en Valparaíso.</a:t>
          </a:r>
          <a:endParaRPr lang="es-CL" sz="1600" kern="1200" dirty="0"/>
        </a:p>
      </dsp:txBody>
      <dsp:txXfrm rot="-5400000">
        <a:off x="2725626" y="1545356"/>
        <a:ext cx="4794803" cy="938191"/>
      </dsp:txXfrm>
    </dsp:sp>
    <dsp:sp modelId="{3E1AD3AE-67E8-40D9-8372-00A0111F99F8}">
      <dsp:nvSpPr>
        <dsp:cNvPr id="0" name=""/>
        <dsp:cNvSpPr/>
      </dsp:nvSpPr>
      <dsp:spPr>
        <a:xfrm>
          <a:off x="0" y="1364638"/>
          <a:ext cx="2725626" cy="1299624"/>
        </a:xfrm>
        <a:prstGeom prst="roundRect">
          <a:avLst/>
        </a:prstGeom>
        <a:solidFill>
          <a:srgbClr val="0070C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s-ES_tradnl" sz="2800" kern="1200" dirty="0" smtClean="0"/>
            <a:t>Atención Abierta</a:t>
          </a:r>
          <a:endParaRPr lang="es-CL" sz="2800" kern="1200" dirty="0"/>
        </a:p>
      </dsp:txBody>
      <dsp:txXfrm>
        <a:off x="63442" y="1428080"/>
        <a:ext cx="2598742" cy="11727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3ADDAF-A358-4CE3-8715-2999FDD16673}">
      <dsp:nvSpPr>
        <dsp:cNvPr id="0" name=""/>
        <dsp:cNvSpPr/>
      </dsp:nvSpPr>
      <dsp:spPr>
        <a:xfrm>
          <a:off x="-5116992" y="-783865"/>
          <a:ext cx="6093694" cy="6093694"/>
        </a:xfrm>
        <a:prstGeom prst="blockArc">
          <a:avLst>
            <a:gd name="adj1" fmla="val 18900000"/>
            <a:gd name="adj2" fmla="val 2700000"/>
            <a:gd name="adj3" fmla="val 354"/>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256BA8-07D6-47E7-8932-0987073ED8CB}">
      <dsp:nvSpPr>
        <dsp:cNvPr id="0" name=""/>
        <dsp:cNvSpPr/>
      </dsp:nvSpPr>
      <dsp:spPr>
        <a:xfrm>
          <a:off x="427226" y="282782"/>
          <a:ext cx="7739890" cy="565926"/>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68580" rIns="68580" bIns="68580" numCol="1" spcCol="1270" anchor="ctr" anchorCtr="0">
          <a:noAutofit/>
        </a:bodyPr>
        <a:lstStyle/>
        <a:p>
          <a:pPr lvl="0" algn="l" defTabSz="1200150" rtl="0">
            <a:lnSpc>
              <a:spcPct val="90000"/>
            </a:lnSpc>
            <a:spcBef>
              <a:spcPct val="0"/>
            </a:spcBef>
            <a:spcAft>
              <a:spcPct val="35000"/>
            </a:spcAft>
          </a:pPr>
          <a:r>
            <a:rPr lang="es-CL" sz="2700" b="0" kern="1200" dirty="0" smtClean="0"/>
            <a:t>Ingreso del paciente</a:t>
          </a:r>
          <a:endParaRPr lang="es-CL" sz="2700" b="0" kern="1200" dirty="0"/>
        </a:p>
      </dsp:txBody>
      <dsp:txXfrm>
        <a:off x="427226" y="282782"/>
        <a:ext cx="7739890" cy="565926"/>
      </dsp:txXfrm>
    </dsp:sp>
    <dsp:sp modelId="{583952B9-2C76-4238-8807-89E76963F851}">
      <dsp:nvSpPr>
        <dsp:cNvPr id="0" name=""/>
        <dsp:cNvSpPr/>
      </dsp:nvSpPr>
      <dsp:spPr>
        <a:xfrm>
          <a:off x="73522" y="212041"/>
          <a:ext cx="707408" cy="707408"/>
        </a:xfrm>
        <a:prstGeom prst="ellipse">
          <a:avLst/>
        </a:prstGeom>
        <a:solidFill>
          <a:schemeClr val="lt1">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DAF55B-23A5-4895-878B-C33F2D910CB7}">
      <dsp:nvSpPr>
        <dsp:cNvPr id="0" name=""/>
        <dsp:cNvSpPr/>
      </dsp:nvSpPr>
      <dsp:spPr>
        <a:xfrm>
          <a:off x="832752" y="1131400"/>
          <a:ext cx="7334364" cy="565926"/>
        </a:xfrm>
        <a:prstGeom prst="rect">
          <a:avLst/>
        </a:prstGeom>
        <a:solidFill>
          <a:schemeClr val="accent3">
            <a:hueOff val="-2372881"/>
            <a:satOff val="-1559"/>
            <a:lumOff val="-3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68580" rIns="68580" bIns="68580" numCol="1" spcCol="1270" anchor="ctr" anchorCtr="0">
          <a:noAutofit/>
        </a:bodyPr>
        <a:lstStyle/>
        <a:p>
          <a:pPr lvl="0" algn="l" defTabSz="1200150" rtl="0">
            <a:lnSpc>
              <a:spcPct val="90000"/>
            </a:lnSpc>
            <a:spcBef>
              <a:spcPct val="0"/>
            </a:spcBef>
            <a:spcAft>
              <a:spcPct val="35000"/>
            </a:spcAft>
          </a:pPr>
          <a:r>
            <a:rPr lang="es-CL" sz="2700" b="0" kern="1200" dirty="0" smtClean="0"/>
            <a:t>Egreso del paciente</a:t>
          </a:r>
          <a:endParaRPr lang="es-CL" sz="2700" b="0" kern="1200" dirty="0"/>
        </a:p>
      </dsp:txBody>
      <dsp:txXfrm>
        <a:off x="832752" y="1131400"/>
        <a:ext cx="7334364" cy="565926"/>
      </dsp:txXfrm>
    </dsp:sp>
    <dsp:sp modelId="{B274A13F-D359-4AC0-9DF0-B942CB5459E3}">
      <dsp:nvSpPr>
        <dsp:cNvPr id="0" name=""/>
        <dsp:cNvSpPr/>
      </dsp:nvSpPr>
      <dsp:spPr>
        <a:xfrm>
          <a:off x="479048" y="1060659"/>
          <a:ext cx="707408" cy="707408"/>
        </a:xfrm>
        <a:prstGeom prst="ellipse">
          <a:avLst/>
        </a:prstGeom>
        <a:solidFill>
          <a:schemeClr val="lt1">
            <a:hueOff val="0"/>
            <a:satOff val="0"/>
            <a:lumOff val="0"/>
            <a:alphaOff val="0"/>
          </a:schemeClr>
        </a:solidFill>
        <a:ln w="25400" cap="flat" cmpd="sng" algn="ctr">
          <a:solidFill>
            <a:schemeClr val="accent3">
              <a:hueOff val="-2372881"/>
              <a:satOff val="-1559"/>
              <a:lumOff val="-3039"/>
              <a:alphaOff val="0"/>
            </a:schemeClr>
          </a:solidFill>
          <a:prstDash val="solid"/>
        </a:ln>
        <a:effectLst/>
      </dsp:spPr>
      <dsp:style>
        <a:lnRef idx="2">
          <a:scrgbClr r="0" g="0" b="0"/>
        </a:lnRef>
        <a:fillRef idx="1">
          <a:scrgbClr r="0" g="0" b="0"/>
        </a:fillRef>
        <a:effectRef idx="0">
          <a:scrgbClr r="0" g="0" b="0"/>
        </a:effectRef>
        <a:fontRef idx="minor"/>
      </dsp:style>
    </dsp:sp>
    <dsp:sp modelId="{22851B1B-D2F5-4E79-898A-34144C4FE059}">
      <dsp:nvSpPr>
        <dsp:cNvPr id="0" name=""/>
        <dsp:cNvSpPr/>
      </dsp:nvSpPr>
      <dsp:spPr>
        <a:xfrm>
          <a:off x="957216" y="1980018"/>
          <a:ext cx="7209900" cy="565926"/>
        </a:xfrm>
        <a:prstGeom prst="rect">
          <a:avLst/>
        </a:prstGeom>
        <a:solidFill>
          <a:schemeClr val="accent3">
            <a:hueOff val="-4745762"/>
            <a:satOff val="-3118"/>
            <a:lumOff val="-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68580" rIns="68580" bIns="68580" numCol="1" spcCol="1270" anchor="ctr" anchorCtr="0">
          <a:noAutofit/>
        </a:bodyPr>
        <a:lstStyle/>
        <a:p>
          <a:pPr lvl="0" algn="l" defTabSz="1200150" rtl="0">
            <a:lnSpc>
              <a:spcPct val="90000"/>
            </a:lnSpc>
            <a:spcBef>
              <a:spcPct val="0"/>
            </a:spcBef>
            <a:spcAft>
              <a:spcPct val="35000"/>
            </a:spcAft>
          </a:pPr>
          <a:r>
            <a:rPr lang="es-CL" sz="2700" b="0" kern="1200" dirty="0" smtClean="0"/>
            <a:t>Traslado del paciente</a:t>
          </a:r>
          <a:endParaRPr lang="es-CL" sz="2700" b="0" kern="1200" dirty="0"/>
        </a:p>
      </dsp:txBody>
      <dsp:txXfrm>
        <a:off x="957216" y="1980018"/>
        <a:ext cx="7209900" cy="565926"/>
      </dsp:txXfrm>
    </dsp:sp>
    <dsp:sp modelId="{2E5C658D-B732-47F8-956A-6FB12900DA4C}">
      <dsp:nvSpPr>
        <dsp:cNvPr id="0" name=""/>
        <dsp:cNvSpPr/>
      </dsp:nvSpPr>
      <dsp:spPr>
        <a:xfrm>
          <a:off x="603512" y="1909277"/>
          <a:ext cx="707408" cy="707408"/>
        </a:xfrm>
        <a:prstGeom prst="ellipse">
          <a:avLst/>
        </a:prstGeom>
        <a:solidFill>
          <a:schemeClr val="lt1">
            <a:hueOff val="0"/>
            <a:satOff val="0"/>
            <a:lumOff val="0"/>
            <a:alphaOff val="0"/>
          </a:schemeClr>
        </a:solidFill>
        <a:ln w="25400" cap="flat" cmpd="sng" algn="ctr">
          <a:solidFill>
            <a:schemeClr val="accent3">
              <a:hueOff val="-4745762"/>
              <a:satOff val="-3118"/>
              <a:lumOff val="-6078"/>
              <a:alphaOff val="0"/>
            </a:schemeClr>
          </a:solidFill>
          <a:prstDash val="solid"/>
        </a:ln>
        <a:effectLst/>
      </dsp:spPr>
      <dsp:style>
        <a:lnRef idx="2">
          <a:scrgbClr r="0" g="0" b="0"/>
        </a:lnRef>
        <a:fillRef idx="1">
          <a:scrgbClr r="0" g="0" b="0"/>
        </a:fillRef>
        <a:effectRef idx="0">
          <a:scrgbClr r="0" g="0" b="0"/>
        </a:effectRef>
        <a:fontRef idx="minor"/>
      </dsp:style>
    </dsp:sp>
    <dsp:sp modelId="{A0D74392-919A-4C47-A341-953A5E573F9D}">
      <dsp:nvSpPr>
        <dsp:cNvPr id="0" name=""/>
        <dsp:cNvSpPr/>
      </dsp:nvSpPr>
      <dsp:spPr>
        <a:xfrm>
          <a:off x="832752" y="2828636"/>
          <a:ext cx="7334364" cy="565926"/>
        </a:xfrm>
        <a:prstGeom prst="rect">
          <a:avLst/>
        </a:prstGeom>
        <a:solidFill>
          <a:schemeClr val="accent3">
            <a:hueOff val="-7118643"/>
            <a:satOff val="-4677"/>
            <a:lumOff val="-9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68580" rIns="68580" bIns="68580" numCol="1" spcCol="1270" anchor="ctr" anchorCtr="0">
          <a:noAutofit/>
        </a:bodyPr>
        <a:lstStyle/>
        <a:p>
          <a:pPr lvl="0" algn="l" defTabSz="1200150" rtl="0">
            <a:lnSpc>
              <a:spcPct val="90000"/>
            </a:lnSpc>
            <a:spcBef>
              <a:spcPct val="0"/>
            </a:spcBef>
            <a:spcAft>
              <a:spcPct val="35000"/>
            </a:spcAft>
          </a:pPr>
          <a:r>
            <a:rPr lang="es-CL" sz="2700" b="0" kern="1200" dirty="0" smtClean="0"/>
            <a:t>IEEH (Informe estadístico de egreso hospitalario)</a:t>
          </a:r>
          <a:endParaRPr lang="es-CL" sz="2700" b="0" kern="1200" dirty="0"/>
        </a:p>
      </dsp:txBody>
      <dsp:txXfrm>
        <a:off x="832752" y="2828636"/>
        <a:ext cx="7334364" cy="565926"/>
      </dsp:txXfrm>
    </dsp:sp>
    <dsp:sp modelId="{1D5BBEC4-B92C-4B1F-AC4C-9EDE76A6A65D}">
      <dsp:nvSpPr>
        <dsp:cNvPr id="0" name=""/>
        <dsp:cNvSpPr/>
      </dsp:nvSpPr>
      <dsp:spPr>
        <a:xfrm>
          <a:off x="479048" y="2757895"/>
          <a:ext cx="707408" cy="707408"/>
        </a:xfrm>
        <a:prstGeom prst="ellipse">
          <a:avLst/>
        </a:prstGeom>
        <a:solidFill>
          <a:schemeClr val="lt1">
            <a:hueOff val="0"/>
            <a:satOff val="0"/>
            <a:lumOff val="0"/>
            <a:alphaOff val="0"/>
          </a:schemeClr>
        </a:solidFill>
        <a:ln w="25400" cap="flat" cmpd="sng" algn="ctr">
          <a:solidFill>
            <a:schemeClr val="accent3">
              <a:hueOff val="-7118643"/>
              <a:satOff val="-4677"/>
              <a:lumOff val="-9118"/>
              <a:alphaOff val="0"/>
            </a:schemeClr>
          </a:solidFill>
          <a:prstDash val="solid"/>
        </a:ln>
        <a:effectLst/>
      </dsp:spPr>
      <dsp:style>
        <a:lnRef idx="2">
          <a:scrgbClr r="0" g="0" b="0"/>
        </a:lnRef>
        <a:fillRef idx="1">
          <a:scrgbClr r="0" g="0" b="0"/>
        </a:fillRef>
        <a:effectRef idx="0">
          <a:scrgbClr r="0" g="0" b="0"/>
        </a:effectRef>
        <a:fontRef idx="minor"/>
      </dsp:style>
    </dsp:sp>
    <dsp:sp modelId="{668B459F-C565-4736-A16E-60DD8F5495A8}">
      <dsp:nvSpPr>
        <dsp:cNvPr id="0" name=""/>
        <dsp:cNvSpPr/>
      </dsp:nvSpPr>
      <dsp:spPr>
        <a:xfrm>
          <a:off x="427226" y="3677254"/>
          <a:ext cx="7739890" cy="565926"/>
        </a:xfrm>
        <a:prstGeom prst="rect">
          <a:avLst/>
        </a:prstGeom>
        <a:solidFill>
          <a:schemeClr val="accent3">
            <a:hueOff val="-9491525"/>
            <a:satOff val="-6236"/>
            <a:lumOff val="-1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9204" tIns="68580" rIns="68580" bIns="68580" numCol="1" spcCol="1270" anchor="ctr" anchorCtr="0">
          <a:noAutofit/>
        </a:bodyPr>
        <a:lstStyle/>
        <a:p>
          <a:pPr lvl="0" algn="l" defTabSz="1200150" rtl="0">
            <a:lnSpc>
              <a:spcPct val="90000"/>
            </a:lnSpc>
            <a:spcBef>
              <a:spcPct val="0"/>
            </a:spcBef>
            <a:spcAft>
              <a:spcPct val="35000"/>
            </a:spcAft>
          </a:pPr>
          <a:r>
            <a:rPr lang="es-CL" sz="2700" b="0" kern="1200" dirty="0" smtClean="0"/>
            <a:t>Alta real del paciente</a:t>
          </a:r>
          <a:endParaRPr lang="es-CL" sz="2700" b="0" kern="1200" dirty="0"/>
        </a:p>
      </dsp:txBody>
      <dsp:txXfrm>
        <a:off x="427226" y="3677254"/>
        <a:ext cx="7739890" cy="565926"/>
      </dsp:txXfrm>
    </dsp:sp>
    <dsp:sp modelId="{2FC67CE9-7D55-4B70-87AA-CCD1CABCFCC5}">
      <dsp:nvSpPr>
        <dsp:cNvPr id="0" name=""/>
        <dsp:cNvSpPr/>
      </dsp:nvSpPr>
      <dsp:spPr>
        <a:xfrm>
          <a:off x="73522" y="3606513"/>
          <a:ext cx="707408" cy="707408"/>
        </a:xfrm>
        <a:prstGeom prst="ellipse">
          <a:avLst/>
        </a:prstGeom>
        <a:solidFill>
          <a:schemeClr val="lt1">
            <a:hueOff val="0"/>
            <a:satOff val="0"/>
            <a:lumOff val="0"/>
            <a:alphaOff val="0"/>
          </a:schemeClr>
        </a:solidFill>
        <a:ln w="25400" cap="flat" cmpd="sng" algn="ctr">
          <a:solidFill>
            <a:schemeClr val="accent3">
              <a:hueOff val="-9491525"/>
              <a:satOff val="-6236"/>
              <a:lumOff val="-12157"/>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50B126-FE8E-4987-8EFF-0E3B0C87678D}" type="datetimeFigureOut">
              <a:rPr lang="es-CL" smtClean="0"/>
              <a:pPr/>
              <a:t>19-08-2016</a:t>
            </a:fld>
            <a:endParaRPr lang="es-CL"/>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225256-0777-41BB-8C25-CD980D644E9E}" type="slidenum">
              <a:rPr lang="es-CL" smtClean="0"/>
              <a:pPr/>
              <a:t>‹Nº›</a:t>
            </a:fld>
            <a:endParaRPr lang="es-CL"/>
          </a:p>
        </p:txBody>
      </p:sp>
    </p:spTree>
    <p:extLst>
      <p:ext uri="{BB962C8B-B14F-4D97-AF65-F5344CB8AC3E}">
        <p14:creationId xmlns="" xmlns:p14="http://schemas.microsoft.com/office/powerpoint/2010/main" val="842603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a:t>
            </a:fld>
            <a:endParaRPr lang="es-CL"/>
          </a:p>
        </p:txBody>
      </p:sp>
    </p:spTree>
    <p:extLst>
      <p:ext uri="{BB962C8B-B14F-4D97-AF65-F5344CB8AC3E}">
        <p14:creationId xmlns="" xmlns:p14="http://schemas.microsoft.com/office/powerpoint/2010/main" val="3383988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10</a:t>
            </a:fld>
            <a:endParaRPr lang="es-CL"/>
          </a:p>
        </p:txBody>
      </p:sp>
    </p:spTree>
    <p:extLst>
      <p:ext uri="{BB962C8B-B14F-4D97-AF65-F5344CB8AC3E}">
        <p14:creationId xmlns="" xmlns:p14="http://schemas.microsoft.com/office/powerpoint/2010/main" val="2933218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baseline="0" dirty="0" smtClean="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11</a:t>
            </a:fld>
            <a:endParaRPr lang="es-CL"/>
          </a:p>
        </p:txBody>
      </p:sp>
    </p:spTree>
    <p:extLst>
      <p:ext uri="{BB962C8B-B14F-4D97-AF65-F5344CB8AC3E}">
        <p14:creationId xmlns="" xmlns:p14="http://schemas.microsoft.com/office/powerpoint/2010/main" val="226401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12</a:t>
            </a:fld>
            <a:endParaRPr lang="es-CL"/>
          </a:p>
        </p:txBody>
      </p:sp>
    </p:spTree>
    <p:extLst>
      <p:ext uri="{BB962C8B-B14F-4D97-AF65-F5344CB8AC3E}">
        <p14:creationId xmlns="" xmlns:p14="http://schemas.microsoft.com/office/powerpoint/2010/main" val="85093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b="1"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13</a:t>
            </a:fld>
            <a:endParaRPr lang="es-CL"/>
          </a:p>
        </p:txBody>
      </p:sp>
    </p:spTree>
    <p:extLst>
      <p:ext uri="{BB962C8B-B14F-4D97-AF65-F5344CB8AC3E}">
        <p14:creationId xmlns="" xmlns:p14="http://schemas.microsoft.com/office/powerpoint/2010/main" val="3284495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14</a:t>
            </a:fld>
            <a:endParaRPr lang="es-CL"/>
          </a:p>
        </p:txBody>
      </p:sp>
    </p:spTree>
    <p:extLst>
      <p:ext uri="{BB962C8B-B14F-4D97-AF65-F5344CB8AC3E}">
        <p14:creationId xmlns="" xmlns:p14="http://schemas.microsoft.com/office/powerpoint/2010/main" val="2658739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15</a:t>
            </a:fld>
            <a:endParaRPr lang="es-CL"/>
          </a:p>
        </p:txBody>
      </p:sp>
    </p:spTree>
    <p:extLst>
      <p:ext uri="{BB962C8B-B14F-4D97-AF65-F5344CB8AC3E}">
        <p14:creationId xmlns="" xmlns:p14="http://schemas.microsoft.com/office/powerpoint/2010/main" val="3302397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18</a:t>
            </a:fld>
            <a:endParaRPr lang="es-CL"/>
          </a:p>
        </p:txBody>
      </p:sp>
    </p:spTree>
    <p:extLst>
      <p:ext uri="{BB962C8B-B14F-4D97-AF65-F5344CB8AC3E}">
        <p14:creationId xmlns="" xmlns:p14="http://schemas.microsoft.com/office/powerpoint/2010/main" val="79154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19</a:t>
            </a:fld>
            <a:endParaRPr lang="es-CL"/>
          </a:p>
        </p:txBody>
      </p:sp>
    </p:spTree>
    <p:extLst>
      <p:ext uri="{BB962C8B-B14F-4D97-AF65-F5344CB8AC3E}">
        <p14:creationId xmlns="" xmlns:p14="http://schemas.microsoft.com/office/powerpoint/2010/main" val="2172753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20</a:t>
            </a:fld>
            <a:endParaRPr lang="es-CL"/>
          </a:p>
        </p:txBody>
      </p:sp>
    </p:spTree>
    <p:extLst>
      <p:ext uri="{BB962C8B-B14F-4D97-AF65-F5344CB8AC3E}">
        <p14:creationId xmlns="" xmlns:p14="http://schemas.microsoft.com/office/powerpoint/2010/main" val="611851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21</a:t>
            </a:fld>
            <a:endParaRPr lang="es-CL"/>
          </a:p>
        </p:txBody>
      </p:sp>
    </p:spTree>
    <p:extLst>
      <p:ext uri="{BB962C8B-B14F-4D97-AF65-F5344CB8AC3E}">
        <p14:creationId xmlns="" xmlns:p14="http://schemas.microsoft.com/office/powerpoint/2010/main" val="43954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2</a:t>
            </a:fld>
            <a:endParaRPr lang="es-CL"/>
          </a:p>
        </p:txBody>
      </p:sp>
    </p:spTree>
    <p:extLst>
      <p:ext uri="{BB962C8B-B14F-4D97-AF65-F5344CB8AC3E}">
        <p14:creationId xmlns="" xmlns:p14="http://schemas.microsoft.com/office/powerpoint/2010/main" val="4046242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TODO PROYECTO</a:t>
            </a:r>
            <a:r>
              <a:rPr lang="es-CL" baseline="0" dirty="0" smtClean="0"/>
              <a:t> DEBE SER FACTIBLE DESDE EL PUNTO DE VISTA OPERACIONAL………</a:t>
            </a:r>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22</a:t>
            </a:fld>
            <a:endParaRPr lang="es-CL"/>
          </a:p>
        </p:txBody>
      </p:sp>
    </p:spTree>
    <p:extLst>
      <p:ext uri="{BB962C8B-B14F-4D97-AF65-F5344CB8AC3E}">
        <p14:creationId xmlns="" xmlns:p14="http://schemas.microsoft.com/office/powerpoint/2010/main" val="1342945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24</a:t>
            </a:fld>
            <a:endParaRPr lang="es-CL"/>
          </a:p>
        </p:txBody>
      </p:sp>
    </p:spTree>
    <p:extLst>
      <p:ext uri="{BB962C8B-B14F-4D97-AF65-F5344CB8AC3E}">
        <p14:creationId xmlns="" xmlns:p14="http://schemas.microsoft.com/office/powerpoint/2010/main" val="3637938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25</a:t>
            </a:fld>
            <a:endParaRPr lang="es-CL"/>
          </a:p>
        </p:txBody>
      </p:sp>
    </p:spTree>
    <p:extLst>
      <p:ext uri="{BB962C8B-B14F-4D97-AF65-F5344CB8AC3E}">
        <p14:creationId xmlns="" xmlns:p14="http://schemas.microsoft.com/office/powerpoint/2010/main" val="3275030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27</a:t>
            </a:fld>
            <a:endParaRPr lang="es-CL"/>
          </a:p>
        </p:txBody>
      </p:sp>
    </p:spTree>
    <p:extLst>
      <p:ext uri="{BB962C8B-B14F-4D97-AF65-F5344CB8AC3E}">
        <p14:creationId xmlns="" xmlns:p14="http://schemas.microsoft.com/office/powerpoint/2010/main" val="3953283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31</a:t>
            </a:fld>
            <a:endParaRPr lang="es-CL"/>
          </a:p>
        </p:txBody>
      </p:sp>
    </p:spTree>
    <p:extLst>
      <p:ext uri="{BB962C8B-B14F-4D97-AF65-F5344CB8AC3E}">
        <p14:creationId xmlns="" xmlns:p14="http://schemas.microsoft.com/office/powerpoint/2010/main" val="802336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32</a:t>
            </a:fld>
            <a:endParaRPr lang="es-CL"/>
          </a:p>
        </p:txBody>
      </p:sp>
    </p:spTree>
    <p:extLst>
      <p:ext uri="{BB962C8B-B14F-4D97-AF65-F5344CB8AC3E}">
        <p14:creationId xmlns="" xmlns:p14="http://schemas.microsoft.com/office/powerpoint/2010/main" val="1670216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ES_tradnl" baseline="0" dirty="0" smtClean="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3</a:t>
            </a:fld>
            <a:endParaRPr lang="es-CL"/>
          </a:p>
        </p:txBody>
      </p:sp>
    </p:spTree>
    <p:extLst>
      <p:ext uri="{BB962C8B-B14F-4D97-AF65-F5344CB8AC3E}">
        <p14:creationId xmlns="" xmlns:p14="http://schemas.microsoft.com/office/powerpoint/2010/main" val="2674166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4</a:t>
            </a:fld>
            <a:endParaRPr lang="es-CL"/>
          </a:p>
        </p:txBody>
      </p:sp>
    </p:spTree>
    <p:extLst>
      <p:ext uri="{BB962C8B-B14F-4D97-AF65-F5344CB8AC3E}">
        <p14:creationId xmlns="" xmlns:p14="http://schemas.microsoft.com/office/powerpoint/2010/main" val="252110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5</a:t>
            </a:fld>
            <a:endParaRPr lang="es-CL"/>
          </a:p>
        </p:txBody>
      </p:sp>
    </p:spTree>
    <p:extLst>
      <p:ext uri="{BB962C8B-B14F-4D97-AF65-F5344CB8AC3E}">
        <p14:creationId xmlns="" xmlns:p14="http://schemas.microsoft.com/office/powerpoint/2010/main" val="789026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82225256-0777-41BB-8C25-CD980D644E9E}" type="slidenum">
              <a:rPr lang="es-CL" smtClean="0"/>
              <a:pPr/>
              <a:t>6</a:t>
            </a:fld>
            <a:endParaRPr lang="es-CL"/>
          </a:p>
        </p:txBody>
      </p:sp>
    </p:spTree>
    <p:extLst>
      <p:ext uri="{BB962C8B-B14F-4D97-AF65-F5344CB8AC3E}">
        <p14:creationId xmlns="" xmlns:p14="http://schemas.microsoft.com/office/powerpoint/2010/main" val="347439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b="1"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7</a:t>
            </a:fld>
            <a:endParaRPr lang="es-CL"/>
          </a:p>
        </p:txBody>
      </p:sp>
    </p:spTree>
    <p:extLst>
      <p:ext uri="{BB962C8B-B14F-4D97-AF65-F5344CB8AC3E}">
        <p14:creationId xmlns="" xmlns:p14="http://schemas.microsoft.com/office/powerpoint/2010/main" val="2322596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CL"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8</a:t>
            </a:fld>
            <a:endParaRPr lang="es-CL"/>
          </a:p>
        </p:txBody>
      </p:sp>
    </p:spTree>
    <p:extLst>
      <p:ext uri="{BB962C8B-B14F-4D97-AF65-F5344CB8AC3E}">
        <p14:creationId xmlns="" xmlns:p14="http://schemas.microsoft.com/office/powerpoint/2010/main" val="2689680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s-CL" b="1" dirty="0"/>
          </a:p>
        </p:txBody>
      </p:sp>
      <p:sp>
        <p:nvSpPr>
          <p:cNvPr id="4" name="3 Marcador de número de diapositiva"/>
          <p:cNvSpPr>
            <a:spLocks noGrp="1"/>
          </p:cNvSpPr>
          <p:nvPr>
            <p:ph type="sldNum" sz="quarter" idx="10"/>
          </p:nvPr>
        </p:nvSpPr>
        <p:spPr/>
        <p:txBody>
          <a:bodyPr/>
          <a:lstStyle/>
          <a:p>
            <a:fld id="{82225256-0777-41BB-8C25-CD980D644E9E}" type="slidenum">
              <a:rPr lang="es-CL" smtClean="0"/>
              <a:pPr/>
              <a:t>9</a:t>
            </a:fld>
            <a:endParaRPr lang="es-CL"/>
          </a:p>
        </p:txBody>
      </p:sp>
    </p:spTree>
    <p:extLst>
      <p:ext uri="{BB962C8B-B14F-4D97-AF65-F5344CB8AC3E}">
        <p14:creationId xmlns="" xmlns:p14="http://schemas.microsoft.com/office/powerpoint/2010/main" val="94472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CL"/>
          </a:p>
        </p:txBody>
      </p:sp>
      <p:sp>
        <p:nvSpPr>
          <p:cNvPr id="4" name="3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79577650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253159789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214085548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182344512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11"/>
          </p:nvPr>
        </p:nvSpPr>
        <p:spPr/>
        <p:txBody>
          <a:bodyPr/>
          <a:lstStyle/>
          <a:p>
            <a:endParaRPr lang="es-CL"/>
          </a:p>
        </p:txBody>
      </p:sp>
      <p:sp>
        <p:nvSpPr>
          <p:cNvPr id="6" name="5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333108363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305268333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7" name="6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8" name="7 Marcador de pie de página"/>
          <p:cNvSpPr>
            <a:spLocks noGrp="1"/>
          </p:cNvSpPr>
          <p:nvPr>
            <p:ph type="ftr" sz="quarter" idx="11"/>
          </p:nvPr>
        </p:nvSpPr>
        <p:spPr/>
        <p:txBody>
          <a:bodyPr/>
          <a:lstStyle/>
          <a:p>
            <a:endParaRPr lang="es-CL"/>
          </a:p>
        </p:txBody>
      </p:sp>
      <p:sp>
        <p:nvSpPr>
          <p:cNvPr id="9" name="8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46396562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CL"/>
          </a:p>
        </p:txBody>
      </p:sp>
      <p:sp>
        <p:nvSpPr>
          <p:cNvPr id="3" name="2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4" name="3 Marcador de pie de página"/>
          <p:cNvSpPr>
            <a:spLocks noGrp="1"/>
          </p:cNvSpPr>
          <p:nvPr>
            <p:ph type="ftr" sz="quarter" idx="11"/>
          </p:nvPr>
        </p:nvSpPr>
        <p:spPr/>
        <p:txBody>
          <a:bodyPr/>
          <a:lstStyle/>
          <a:p>
            <a:endParaRPr lang="es-CL"/>
          </a:p>
        </p:txBody>
      </p:sp>
      <p:sp>
        <p:nvSpPr>
          <p:cNvPr id="5" name="4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236680942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3" name="2 Marcador de pie de página"/>
          <p:cNvSpPr>
            <a:spLocks noGrp="1"/>
          </p:cNvSpPr>
          <p:nvPr>
            <p:ph type="ftr" sz="quarter" idx="11"/>
          </p:nvPr>
        </p:nvSpPr>
        <p:spPr/>
        <p:txBody>
          <a:bodyPr/>
          <a:lstStyle/>
          <a:p>
            <a:endParaRPr lang="es-CL"/>
          </a:p>
        </p:txBody>
      </p:sp>
      <p:sp>
        <p:nvSpPr>
          <p:cNvPr id="4" name="3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144249102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133904129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500443D-FBFD-4B1C-87A5-FBA4C393B396}" type="datetimeFigureOut">
              <a:rPr lang="es-CL" smtClean="0"/>
              <a:pPr/>
              <a:t>19-08-2016</a:t>
            </a:fld>
            <a:endParaRPr lang="es-CL"/>
          </a:p>
        </p:txBody>
      </p:sp>
      <p:sp>
        <p:nvSpPr>
          <p:cNvPr id="6" name="5 Marcador de pie de página"/>
          <p:cNvSpPr>
            <a:spLocks noGrp="1"/>
          </p:cNvSpPr>
          <p:nvPr>
            <p:ph type="ftr" sz="quarter" idx="11"/>
          </p:nvPr>
        </p:nvSpPr>
        <p:spPr/>
        <p:txBody>
          <a:bodyPr/>
          <a:lstStyle/>
          <a:p>
            <a:endParaRPr lang="es-CL"/>
          </a:p>
        </p:txBody>
      </p:sp>
      <p:sp>
        <p:nvSpPr>
          <p:cNvPr id="7" name="6 Marcador de número de diapositiva"/>
          <p:cNvSpPr>
            <a:spLocks noGrp="1"/>
          </p:cNvSpPr>
          <p:nvPr>
            <p:ph type="sldNum" sz="quarter" idx="12"/>
          </p:nvPr>
        </p:nvSpPr>
        <p:spPr/>
        <p:txBody>
          <a:body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1426112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C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00443D-FBFD-4B1C-87A5-FBA4C393B396}" type="datetimeFigureOut">
              <a:rPr lang="es-CL" smtClean="0"/>
              <a:pPr/>
              <a:t>19-08-2016</a:t>
            </a:fld>
            <a:endParaRPr lang="es-CL"/>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A2E3F7-ACC2-42E1-A0DA-328A4840382D}" type="slidenum">
              <a:rPr lang="es-CL" smtClean="0"/>
              <a:pPr/>
              <a:t>‹Nº›</a:t>
            </a:fld>
            <a:endParaRPr lang="es-CL"/>
          </a:p>
        </p:txBody>
      </p:sp>
    </p:spTree>
    <p:extLst>
      <p:ext uri="{BB962C8B-B14F-4D97-AF65-F5344CB8AC3E}">
        <p14:creationId xmlns="" xmlns:p14="http://schemas.microsoft.com/office/powerpoint/2010/main" val="15084596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mc:Choice xmlns="" xmlns:p14="http://schemas.microsoft.com/office/powerpoint/2010/main" Requires="p14">
      <p:transition p14:dur="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gif"/><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diagramData" Target="../diagrams/data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1888356" y="2000240"/>
            <a:ext cx="5710352" cy="1584176"/>
          </a:xfrm>
        </p:spPr>
        <p:txBody>
          <a:bodyPr>
            <a:normAutofit/>
          </a:bodyPr>
          <a:lstStyle/>
          <a:p>
            <a:r>
              <a:rPr lang="es-CL" sz="2800" b="1" dirty="0">
                <a:solidFill>
                  <a:srgbClr val="0070C0"/>
                </a:solidFill>
                <a:latin typeface="+mj-lt"/>
              </a:rPr>
              <a:t>S</a:t>
            </a:r>
            <a:r>
              <a:rPr lang="es-CL" sz="2800" b="1" dirty="0" smtClean="0">
                <a:solidFill>
                  <a:srgbClr val="0070C0"/>
                </a:solidFill>
                <a:latin typeface="+mj-lt"/>
              </a:rPr>
              <a:t>istema de Atención </a:t>
            </a:r>
            <a:r>
              <a:rPr lang="es-CL" sz="2800" b="1" dirty="0">
                <a:solidFill>
                  <a:srgbClr val="0070C0"/>
                </a:solidFill>
                <a:latin typeface="+mj-lt"/>
              </a:rPr>
              <a:t>C</a:t>
            </a:r>
            <a:r>
              <a:rPr lang="es-CL" sz="2800" b="1" dirty="0" smtClean="0">
                <a:solidFill>
                  <a:srgbClr val="0070C0"/>
                </a:solidFill>
                <a:latin typeface="+mj-lt"/>
              </a:rPr>
              <a:t>errada</a:t>
            </a:r>
          </a:p>
          <a:p>
            <a:r>
              <a:rPr lang="es-CL" sz="2800" b="1" dirty="0">
                <a:solidFill>
                  <a:srgbClr val="0070C0"/>
                </a:solidFill>
                <a:latin typeface="+mj-lt"/>
              </a:rPr>
              <a:t>H</a:t>
            </a:r>
            <a:r>
              <a:rPr lang="es-CL" sz="2800" b="1" dirty="0" smtClean="0">
                <a:solidFill>
                  <a:srgbClr val="0070C0"/>
                </a:solidFill>
                <a:latin typeface="+mj-lt"/>
              </a:rPr>
              <a:t>ospital </a:t>
            </a:r>
            <a:r>
              <a:rPr lang="es-CL" sz="2800" b="1" dirty="0">
                <a:solidFill>
                  <a:srgbClr val="0070C0"/>
                </a:solidFill>
                <a:latin typeface="+mj-lt"/>
              </a:rPr>
              <a:t>P</a:t>
            </a:r>
            <a:r>
              <a:rPr lang="es-CL" sz="2800" b="1" dirty="0" smtClean="0">
                <a:solidFill>
                  <a:srgbClr val="0070C0"/>
                </a:solidFill>
                <a:latin typeface="+mj-lt"/>
              </a:rPr>
              <a:t>siquiátrico del Salvador de </a:t>
            </a:r>
            <a:r>
              <a:rPr lang="es-CL" sz="2800" b="1" dirty="0">
                <a:solidFill>
                  <a:srgbClr val="0070C0"/>
                </a:solidFill>
                <a:latin typeface="+mj-lt"/>
              </a:rPr>
              <a:t>V</a:t>
            </a:r>
            <a:r>
              <a:rPr lang="es-CL" sz="2800" b="1" dirty="0" smtClean="0">
                <a:solidFill>
                  <a:srgbClr val="0070C0"/>
                </a:solidFill>
                <a:latin typeface="+mj-lt"/>
              </a:rPr>
              <a:t>alparaíso</a:t>
            </a:r>
          </a:p>
          <a:p>
            <a:endParaRPr lang="es-CL" dirty="0">
              <a:solidFill>
                <a:schemeClr val="tx2">
                  <a:lumMod val="75000"/>
                </a:schemeClr>
              </a:solidFill>
            </a:endParaRPr>
          </a:p>
        </p:txBody>
      </p:sp>
    </p:spTree>
    <p:extLst>
      <p:ext uri="{BB962C8B-B14F-4D97-AF65-F5344CB8AC3E}">
        <p14:creationId xmlns="" xmlns:p14="http://schemas.microsoft.com/office/powerpoint/2010/main" val="266225272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Objetivo</a:t>
            </a:r>
            <a:endParaRPr lang="es-CL" dirty="0"/>
          </a:p>
        </p:txBody>
      </p:sp>
      <p:sp>
        <p:nvSpPr>
          <p:cNvPr id="3" name="2 Marcador de contenido"/>
          <p:cNvSpPr>
            <a:spLocks noGrp="1"/>
          </p:cNvSpPr>
          <p:nvPr>
            <p:ph idx="1"/>
          </p:nvPr>
        </p:nvSpPr>
        <p:spPr>
          <a:xfrm>
            <a:off x="457200" y="1484784"/>
            <a:ext cx="8229600" cy="4968552"/>
          </a:xfrm>
        </p:spPr>
        <p:txBody>
          <a:bodyPr>
            <a:normAutofit/>
          </a:bodyPr>
          <a:lstStyle/>
          <a:p>
            <a:pPr marL="0" indent="0">
              <a:buNone/>
            </a:pPr>
            <a:endParaRPr lang="es-ES_tradnl" sz="2400" b="1" dirty="0" smtClean="0"/>
          </a:p>
          <a:p>
            <a:pPr marL="0" indent="0">
              <a:buNone/>
            </a:pPr>
            <a:r>
              <a:rPr lang="es-ES_tradnl" sz="2400" b="1" dirty="0" smtClean="0"/>
              <a:t>General:</a:t>
            </a:r>
            <a:endParaRPr lang="es-CL" sz="2400" b="1" dirty="0" smtClean="0"/>
          </a:p>
          <a:p>
            <a:pPr marL="0" indent="0" algn="just">
              <a:buNone/>
            </a:pPr>
            <a:endParaRPr lang="es-CL" sz="2000" dirty="0"/>
          </a:p>
          <a:p>
            <a:pPr marL="0" indent="0" algn="just">
              <a:buNone/>
            </a:pPr>
            <a:r>
              <a:rPr lang="es-CL" sz="2400" dirty="0" smtClean="0"/>
              <a:t>Desarrollar </a:t>
            </a:r>
            <a:r>
              <a:rPr lang="es-CL" sz="2400" dirty="0"/>
              <a:t>un sistema informático en ambiente web que permita gestionar las hospitalizaciones del Hospital Psiquiátrico Del Salvador de Valparaíso</a:t>
            </a:r>
            <a:r>
              <a:rPr lang="es-CL" sz="2400" dirty="0" smtClean="0"/>
              <a:t>.</a:t>
            </a:r>
          </a:p>
          <a:p>
            <a:pPr marL="0" indent="0">
              <a:buNone/>
            </a:pPr>
            <a:endParaRPr lang="es-CL" sz="2000" dirty="0"/>
          </a:p>
          <a:p>
            <a:pPr marL="0" indent="0">
              <a:buNone/>
            </a:pPr>
            <a:endParaRPr lang="es-ES_tradnl" dirty="0" smtClean="0"/>
          </a:p>
          <a:p>
            <a:endParaRPr lang="es-CL" dirty="0"/>
          </a:p>
        </p:txBody>
      </p:sp>
    </p:spTree>
    <p:extLst>
      <p:ext uri="{BB962C8B-B14F-4D97-AF65-F5344CB8AC3E}">
        <p14:creationId xmlns="" xmlns:p14="http://schemas.microsoft.com/office/powerpoint/2010/main" val="122062190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229600" cy="1143000"/>
          </a:xfrm>
        </p:spPr>
        <p:txBody>
          <a:bodyPr/>
          <a:lstStyle/>
          <a:p>
            <a:r>
              <a:rPr lang="es-CL" dirty="0" smtClean="0"/>
              <a:t>Objetivos</a:t>
            </a:r>
            <a:endParaRPr lang="es-CL" dirty="0"/>
          </a:p>
        </p:txBody>
      </p:sp>
      <p:sp>
        <p:nvSpPr>
          <p:cNvPr id="3" name="2 Marcador de contenido"/>
          <p:cNvSpPr>
            <a:spLocks noGrp="1"/>
          </p:cNvSpPr>
          <p:nvPr>
            <p:ph idx="1"/>
          </p:nvPr>
        </p:nvSpPr>
        <p:spPr>
          <a:xfrm>
            <a:off x="467544" y="1196752"/>
            <a:ext cx="8229600" cy="4824536"/>
          </a:xfrm>
        </p:spPr>
        <p:txBody>
          <a:bodyPr>
            <a:normAutofit/>
          </a:bodyPr>
          <a:lstStyle/>
          <a:p>
            <a:pPr marL="0" indent="0">
              <a:buNone/>
            </a:pPr>
            <a:r>
              <a:rPr lang="es-ES_tradnl" sz="2200" b="1" dirty="0"/>
              <a:t>Específicos</a:t>
            </a:r>
            <a:r>
              <a:rPr lang="es-ES_tradnl" sz="2200" b="1" dirty="0" smtClean="0"/>
              <a:t>:</a:t>
            </a:r>
          </a:p>
          <a:p>
            <a:pPr marL="0" indent="0">
              <a:buNone/>
            </a:pPr>
            <a:endParaRPr lang="es-ES_tradnl" sz="2600" b="1" dirty="0"/>
          </a:p>
          <a:p>
            <a:pPr lvl="0" algn="just"/>
            <a:r>
              <a:rPr lang="es-ES_tradnl" sz="1900" dirty="0" smtClean="0"/>
              <a:t>Generar interface con información actualizada de estado de camas.</a:t>
            </a:r>
          </a:p>
          <a:p>
            <a:pPr lvl="0" algn="just"/>
            <a:endParaRPr lang="es-CL" sz="1900" dirty="0" smtClean="0"/>
          </a:p>
          <a:p>
            <a:pPr lvl="0" algn="just"/>
            <a:r>
              <a:rPr lang="es-CL" sz="1900" dirty="0" smtClean="0"/>
              <a:t>Identificar </a:t>
            </a:r>
            <a:r>
              <a:rPr lang="es-CL" sz="1900" dirty="0"/>
              <a:t>los indicadores críticos que debe proporcionar el </a:t>
            </a:r>
            <a:r>
              <a:rPr lang="es-CL" sz="1900" dirty="0" smtClean="0"/>
              <a:t>sistema.</a:t>
            </a:r>
          </a:p>
          <a:p>
            <a:pPr lvl="0" algn="just"/>
            <a:endParaRPr lang="es-CL" sz="1900" dirty="0" smtClean="0"/>
          </a:p>
          <a:p>
            <a:pPr lvl="0" algn="just"/>
            <a:r>
              <a:rPr lang="es-CL" sz="1900" dirty="0" smtClean="0"/>
              <a:t>Generar </a:t>
            </a:r>
            <a:r>
              <a:rPr lang="es-CL" sz="1900" dirty="0"/>
              <a:t>archivos exportables con formatos solicitados por </a:t>
            </a:r>
            <a:r>
              <a:rPr lang="es-CL" sz="1900" dirty="0" smtClean="0"/>
              <a:t>Minsal.</a:t>
            </a:r>
          </a:p>
          <a:p>
            <a:pPr lvl="0" algn="just"/>
            <a:endParaRPr lang="es-CL" sz="1900" dirty="0" smtClean="0"/>
          </a:p>
          <a:p>
            <a:pPr lvl="0" algn="just"/>
            <a:r>
              <a:rPr lang="es-CL" sz="1900" dirty="0" smtClean="0"/>
              <a:t>Disminuir los tiempos en la creación de informes estadísticos.</a:t>
            </a:r>
          </a:p>
          <a:p>
            <a:pPr lvl="0" algn="just"/>
            <a:endParaRPr lang="es-CL" sz="1900" dirty="0"/>
          </a:p>
          <a:p>
            <a:pPr lvl="0" algn="just"/>
            <a:r>
              <a:rPr lang="es-CL" sz="1900" dirty="0"/>
              <a:t>Facilitar la lectura de información referente a hospitalizaciones de pacientes en </a:t>
            </a:r>
            <a:r>
              <a:rPr lang="es-CL" sz="1900" dirty="0" smtClean="0"/>
              <a:t>salas</a:t>
            </a:r>
            <a:r>
              <a:rPr lang="es-CL" sz="1900" dirty="0"/>
              <a:t>.</a:t>
            </a:r>
          </a:p>
          <a:p>
            <a:endParaRPr lang="es-CL" dirty="0"/>
          </a:p>
        </p:txBody>
      </p:sp>
    </p:spTree>
    <p:extLst>
      <p:ext uri="{BB962C8B-B14F-4D97-AF65-F5344CB8AC3E}">
        <p14:creationId xmlns="" xmlns:p14="http://schemas.microsoft.com/office/powerpoint/2010/main" val="239765128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Conceptos Clave</a:t>
            </a:r>
            <a:endParaRPr lang="es-CL" dirty="0"/>
          </a:p>
        </p:txBody>
      </p:sp>
      <p:graphicFrame>
        <p:nvGraphicFramePr>
          <p:cNvPr id="5" name="4 Marcador de contenido"/>
          <p:cNvGraphicFramePr>
            <a:graphicFrameLocks noGrp="1"/>
          </p:cNvGraphicFramePr>
          <p:nvPr>
            <p:ph idx="1"/>
            <p:extLst>
              <p:ext uri="{D42A27DB-BD31-4B8C-83A1-F6EECF244321}">
                <p14:modId xmlns="" xmlns:p14="http://schemas.microsoft.com/office/powerpoint/2010/main" val="294175049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734450419"/>
      </p:ext>
    </p:extLst>
  </p:cSld>
  <p:clrMapOvr>
    <a:masterClrMapping/>
  </p:clrMapOvr>
  <mc:AlternateContent xmlns:mc="http://schemas.openxmlformats.org/markup-compatibility/2006">
    <mc:Choice xmlns=""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_tradnl" dirty="0" smtClean="0"/>
              <a:t>BPMN: Hospitalización</a:t>
            </a:r>
            <a:endParaRPr lang="es-CL" dirty="0"/>
          </a:p>
        </p:txBody>
      </p:sp>
      <p:pic>
        <p:nvPicPr>
          <p:cNvPr id="4" name="Marcador de contenido 3"/>
          <p:cNvPicPr>
            <a:picLocks noGrp="1" noChangeAspect="1"/>
          </p:cNvPicPr>
          <p:nvPr>
            <p:ph idx="1"/>
          </p:nvPr>
        </p:nvPicPr>
        <p:blipFill rotWithShape="1">
          <a:blip r:embed="rId3">
            <a:extLst>
              <a:ext uri="{28A0092B-C50C-407E-A947-70E740481C1C}">
                <a14:useLocalDpi xmlns="" xmlns:a14="http://schemas.microsoft.com/office/drawing/2010/main" val="0"/>
              </a:ext>
            </a:extLst>
          </a:blip>
          <a:srcRect r="1722" b="16636"/>
          <a:stretch/>
        </p:blipFill>
        <p:spPr>
          <a:xfrm>
            <a:off x="31426" y="1196752"/>
            <a:ext cx="8910205" cy="4680520"/>
          </a:xfrm>
        </p:spPr>
      </p:pic>
    </p:spTree>
    <p:extLst>
      <p:ext uri="{BB962C8B-B14F-4D97-AF65-F5344CB8AC3E}">
        <p14:creationId xmlns="" xmlns:p14="http://schemas.microsoft.com/office/powerpoint/2010/main" val="339353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38108"/>
            <a:ext cx="8229600" cy="1143000"/>
          </a:xfrm>
        </p:spPr>
        <p:txBody>
          <a:bodyPr/>
          <a:lstStyle/>
          <a:p>
            <a:r>
              <a:rPr lang="es-CL" dirty="0" smtClean="0"/>
              <a:t>Metodología de Trabajo: RUP</a:t>
            </a:r>
            <a:endParaRPr lang="es-CL" dirty="0"/>
          </a:p>
        </p:txBody>
      </p:sp>
      <p:pic>
        <p:nvPicPr>
          <p:cNvPr id="4" name="3 Marcador de contenido" descr="una iteracion"/>
          <p:cNvPicPr>
            <a:picLocks noGrp="1"/>
          </p:cNvPicPr>
          <p:nvPr>
            <p:ph idx="1"/>
          </p:nvPr>
        </p:nvPicPr>
        <p:blipFill>
          <a:blip r:embed="rId3">
            <a:extLst>
              <a:ext uri="{28A0092B-C50C-407E-A947-70E740481C1C}">
                <a14:useLocalDpi xmlns="" xmlns:a14="http://schemas.microsoft.com/office/drawing/2010/main" val="0"/>
              </a:ext>
            </a:extLst>
          </a:blip>
          <a:stretch>
            <a:fillRect/>
          </a:stretch>
        </p:blipFill>
        <p:spPr bwMode="auto">
          <a:xfrm>
            <a:off x="94019" y="1340768"/>
            <a:ext cx="8942477" cy="4608512"/>
          </a:xfrm>
          <a:prstGeom prst="rect">
            <a:avLst/>
          </a:prstGeom>
          <a:noFill/>
          <a:ln>
            <a:solidFill>
              <a:schemeClr val="tx1"/>
            </a:solidFill>
          </a:ln>
        </p:spPr>
      </p:pic>
    </p:spTree>
    <p:extLst>
      <p:ext uri="{BB962C8B-B14F-4D97-AF65-F5344CB8AC3E}">
        <p14:creationId xmlns="" xmlns:p14="http://schemas.microsoft.com/office/powerpoint/2010/main" val="306180022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303748" y="33189"/>
            <a:ext cx="4595403" cy="416049"/>
          </a:xfrm>
        </p:spPr>
        <p:txBody>
          <a:bodyPr>
            <a:noAutofit/>
          </a:bodyPr>
          <a:lstStyle/>
          <a:p>
            <a:r>
              <a:rPr lang="es-ES_tradnl" sz="3600" dirty="0" smtClean="0"/>
              <a:t>Riesgos del Proyecto</a:t>
            </a:r>
            <a:endParaRPr lang="es-CL" sz="3600" dirty="0"/>
          </a:p>
        </p:txBody>
      </p:sp>
      <p:graphicFrame>
        <p:nvGraphicFramePr>
          <p:cNvPr id="4" name="3 Marcador de contenido"/>
          <p:cNvGraphicFramePr>
            <a:graphicFrameLocks noGrp="1"/>
          </p:cNvGraphicFramePr>
          <p:nvPr>
            <p:ph idx="1"/>
            <p:extLst>
              <p:ext uri="{D42A27DB-BD31-4B8C-83A1-F6EECF244321}">
                <p14:modId xmlns="" xmlns:p14="http://schemas.microsoft.com/office/powerpoint/2010/main" val="284872173"/>
              </p:ext>
            </p:extLst>
          </p:nvPr>
        </p:nvGraphicFramePr>
        <p:xfrm>
          <a:off x="35497" y="476672"/>
          <a:ext cx="9001000" cy="5984075"/>
        </p:xfrm>
        <a:graphic>
          <a:graphicData uri="http://schemas.openxmlformats.org/drawingml/2006/table">
            <a:tbl>
              <a:tblPr firstRow="1" firstCol="1" bandRow="1">
                <a:tableStyleId>{69012ECD-51FC-41F1-AA8D-1B2483CD663E}</a:tableStyleId>
              </a:tblPr>
              <a:tblGrid>
                <a:gridCol w="278835"/>
                <a:gridCol w="2967704"/>
                <a:gridCol w="866794"/>
                <a:gridCol w="584117"/>
                <a:gridCol w="4303550"/>
              </a:tblGrid>
              <a:tr h="266397">
                <a:tc>
                  <a:txBody>
                    <a:bodyPr/>
                    <a:lstStyle/>
                    <a:p>
                      <a:pPr algn="ctr">
                        <a:lnSpc>
                          <a:spcPct val="115000"/>
                        </a:lnSpc>
                      </a:pPr>
                      <a:r>
                        <a:rPr lang="es-AR" sz="1200" dirty="0">
                          <a:effectLst/>
                        </a:rPr>
                        <a:t>ID</a:t>
                      </a:r>
                      <a:endParaRPr lang="es-CL" sz="1200" dirty="0">
                        <a:effectLst/>
                        <a:latin typeface="Calibri"/>
                      </a:endParaRPr>
                    </a:p>
                  </a:txBody>
                  <a:tcPr marL="22676" marR="22676" marT="0" marB="0"/>
                </a:tc>
                <a:tc>
                  <a:txBody>
                    <a:bodyPr/>
                    <a:lstStyle/>
                    <a:p>
                      <a:pPr algn="ctr">
                        <a:lnSpc>
                          <a:spcPct val="115000"/>
                        </a:lnSpc>
                      </a:pPr>
                      <a:r>
                        <a:rPr lang="es-AR" sz="1200" dirty="0">
                          <a:effectLst/>
                        </a:rPr>
                        <a:t>Riesgo</a:t>
                      </a:r>
                      <a:endParaRPr lang="es-CL" sz="1200" dirty="0">
                        <a:effectLst/>
                        <a:latin typeface="Calibri"/>
                      </a:endParaRPr>
                    </a:p>
                  </a:txBody>
                  <a:tcPr marL="22676" marR="22676" marT="0" marB="0"/>
                </a:tc>
                <a:tc>
                  <a:txBody>
                    <a:bodyPr/>
                    <a:lstStyle/>
                    <a:p>
                      <a:pPr algn="ctr">
                        <a:lnSpc>
                          <a:spcPct val="115000"/>
                        </a:lnSpc>
                      </a:pPr>
                      <a:r>
                        <a:rPr lang="es-AR" sz="1200" dirty="0">
                          <a:effectLst/>
                        </a:rPr>
                        <a:t>Probabilidad</a:t>
                      </a:r>
                      <a:endParaRPr lang="es-CL" sz="1200" dirty="0">
                        <a:effectLst/>
                        <a:latin typeface="Calibri"/>
                      </a:endParaRPr>
                    </a:p>
                  </a:txBody>
                  <a:tcPr marL="22676" marR="22676" marT="0" marB="0"/>
                </a:tc>
                <a:tc>
                  <a:txBody>
                    <a:bodyPr/>
                    <a:lstStyle/>
                    <a:p>
                      <a:pPr algn="ctr">
                        <a:lnSpc>
                          <a:spcPct val="115000"/>
                        </a:lnSpc>
                      </a:pPr>
                      <a:r>
                        <a:rPr lang="es-AR" sz="1200" dirty="0">
                          <a:effectLst/>
                        </a:rPr>
                        <a:t>Impacto</a:t>
                      </a:r>
                      <a:endParaRPr lang="es-CL" sz="1200" dirty="0">
                        <a:effectLst/>
                        <a:latin typeface="Calibri"/>
                      </a:endParaRPr>
                    </a:p>
                  </a:txBody>
                  <a:tcPr marL="22676" marR="22676" marT="0" marB="0"/>
                </a:tc>
                <a:tc>
                  <a:txBody>
                    <a:bodyPr/>
                    <a:lstStyle/>
                    <a:p>
                      <a:pPr algn="ctr">
                        <a:lnSpc>
                          <a:spcPct val="115000"/>
                        </a:lnSpc>
                      </a:pPr>
                      <a:r>
                        <a:rPr lang="es-AR" sz="1200" dirty="0">
                          <a:effectLst/>
                        </a:rPr>
                        <a:t>Mitigación</a:t>
                      </a:r>
                      <a:endParaRPr lang="es-CL" sz="1200" dirty="0">
                        <a:effectLst/>
                        <a:latin typeface="Calibri"/>
                      </a:endParaRPr>
                    </a:p>
                  </a:txBody>
                  <a:tcPr marL="22676" marR="22676" marT="0" marB="0"/>
                </a:tc>
              </a:tr>
              <a:tr h="647442">
                <a:tc>
                  <a:txBody>
                    <a:bodyPr/>
                    <a:lstStyle/>
                    <a:p>
                      <a:pPr algn="just">
                        <a:lnSpc>
                          <a:spcPct val="115000"/>
                        </a:lnSpc>
                      </a:pPr>
                      <a:r>
                        <a:rPr lang="es-ES" sz="1100">
                          <a:effectLst/>
                        </a:rPr>
                        <a:t>1</a:t>
                      </a:r>
                      <a:endParaRPr lang="es-CL" sz="1100">
                        <a:effectLst/>
                        <a:latin typeface="Calibri"/>
                      </a:endParaRPr>
                    </a:p>
                  </a:txBody>
                  <a:tcPr marL="22676" marR="22676" marT="0" marB="0"/>
                </a:tc>
                <a:tc>
                  <a:txBody>
                    <a:bodyPr/>
                    <a:lstStyle/>
                    <a:p>
                      <a:pPr algn="just">
                        <a:lnSpc>
                          <a:spcPct val="115000"/>
                        </a:lnSpc>
                      </a:pPr>
                      <a:r>
                        <a:rPr lang="es-ES" sz="1200" dirty="0">
                          <a:effectLst/>
                        </a:rPr>
                        <a:t>La solución no satisface las expectativas del cliente.</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ES" sz="1200" dirty="0">
                          <a:effectLst/>
                        </a:rPr>
                        <a:t>Bajo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1</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AR" sz="1200" dirty="0">
                          <a:effectLst/>
                        </a:rPr>
                        <a:t>Se llevará a cabo una comunicación permanente con el cliente. Esto asegura que el producto que están produciendo, así como las especificaciones del cliente son equivalentes.</a:t>
                      </a:r>
                      <a:endParaRPr lang="es-CL" sz="1200" dirty="0">
                        <a:effectLst/>
                        <a:latin typeface="Arial" panose="020B0604020202020204" pitchFamily="34" charset="0"/>
                        <a:cs typeface="Arial" panose="020B0604020202020204" pitchFamily="34" charset="0"/>
                      </a:endParaRPr>
                    </a:p>
                  </a:txBody>
                  <a:tcPr marL="22676" marR="22676" marT="0" marB="0"/>
                </a:tc>
              </a:tr>
              <a:tr h="647442">
                <a:tc>
                  <a:txBody>
                    <a:bodyPr/>
                    <a:lstStyle/>
                    <a:p>
                      <a:pPr>
                        <a:lnSpc>
                          <a:spcPct val="115000"/>
                        </a:lnSpc>
                      </a:pPr>
                      <a:r>
                        <a:rPr lang="es-ES" sz="1100">
                          <a:effectLst/>
                        </a:rPr>
                        <a:t>2</a:t>
                      </a:r>
                      <a:endParaRPr lang="es-CL" sz="1100">
                        <a:effectLst/>
                        <a:latin typeface="Calibri"/>
                      </a:endParaRPr>
                    </a:p>
                  </a:txBody>
                  <a:tcPr marL="22676" marR="22676" marT="0" marB="0"/>
                </a:tc>
                <a:tc>
                  <a:txBody>
                    <a:bodyPr/>
                    <a:lstStyle/>
                    <a:p>
                      <a:pPr algn="just">
                        <a:lnSpc>
                          <a:spcPct val="115000"/>
                        </a:lnSpc>
                      </a:pPr>
                      <a:r>
                        <a:rPr lang="es-ES" sz="1200" dirty="0">
                          <a:effectLst/>
                        </a:rPr>
                        <a:t>Los usuarios finales se resisten al uso del sistema.</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ES" sz="1200" dirty="0">
                          <a:effectLst/>
                        </a:rPr>
                        <a:t>Mediano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1</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AR" sz="1200">
                          <a:effectLst/>
                        </a:rPr>
                        <a:t>El software será desarrollado con el usuario final siempre en mente. La interfaz de usuario se puede diseñar de una manera de hacer uso del software de manera agradable e intuitiva para el usuario.</a:t>
                      </a:r>
                      <a:endParaRPr lang="es-CL" sz="1200">
                        <a:effectLst/>
                        <a:latin typeface="Arial" panose="020B0604020202020204" pitchFamily="34" charset="0"/>
                        <a:cs typeface="Arial" panose="020B0604020202020204" pitchFamily="34" charset="0"/>
                      </a:endParaRPr>
                    </a:p>
                  </a:txBody>
                  <a:tcPr marL="22676" marR="22676" marT="0" marB="0"/>
                </a:tc>
              </a:tr>
              <a:tr h="647442">
                <a:tc>
                  <a:txBody>
                    <a:bodyPr/>
                    <a:lstStyle/>
                    <a:p>
                      <a:pPr>
                        <a:lnSpc>
                          <a:spcPct val="115000"/>
                        </a:lnSpc>
                      </a:pPr>
                      <a:r>
                        <a:rPr lang="es-ES" sz="1100" dirty="0">
                          <a:effectLst/>
                        </a:rPr>
                        <a:t>4</a:t>
                      </a:r>
                      <a:endParaRPr lang="es-CL" sz="1100" dirty="0">
                        <a:effectLst/>
                        <a:latin typeface="Calibri"/>
                      </a:endParaRPr>
                    </a:p>
                  </a:txBody>
                  <a:tcPr marL="22676" marR="22676" marT="0" marB="0"/>
                </a:tc>
                <a:tc>
                  <a:txBody>
                    <a:bodyPr/>
                    <a:lstStyle/>
                    <a:p>
                      <a:pPr algn="just">
                        <a:lnSpc>
                          <a:spcPct val="115000"/>
                        </a:lnSpc>
                      </a:pPr>
                      <a:r>
                        <a:rPr lang="es-ES" sz="1200" dirty="0">
                          <a:effectLst/>
                        </a:rPr>
                        <a:t>Ausencia de algún integrante del equipo de trabajo por algún motivo y no asiste durante los días acordados a realizar sus funciones.</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Bajo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marL="0" indent="0" algn="ctr">
                        <a:lnSpc>
                          <a:spcPct val="115000"/>
                        </a:lnSpc>
                        <a:spcAft>
                          <a:spcPts val="0"/>
                        </a:spcAft>
                      </a:pPr>
                      <a:r>
                        <a:rPr lang="es-ES_tradnl" sz="1200" dirty="0" smtClean="0">
                          <a:effectLst/>
                        </a:rPr>
                        <a:t>2</a:t>
                      </a:r>
                      <a:endParaRPr lang="es-CL" sz="1200" b="1" dirty="0">
                        <a:effectLst/>
                        <a:latin typeface="Arial" panose="020B0604020202020204" pitchFamily="34" charset="0"/>
                        <a:ea typeface="Calibri"/>
                        <a:cs typeface="Arial" panose="020B0604020202020204" pitchFamily="34" charset="0"/>
                      </a:endParaRPr>
                    </a:p>
                  </a:txBody>
                  <a:tcPr marL="22676" marR="22676" marT="0" marB="0" anchor="ctr"/>
                </a:tc>
                <a:tc>
                  <a:txBody>
                    <a:bodyPr/>
                    <a:lstStyle/>
                    <a:p>
                      <a:pPr marL="0" lvl="0" indent="0" algn="just">
                        <a:lnSpc>
                          <a:spcPct val="115000"/>
                        </a:lnSpc>
                        <a:spcAft>
                          <a:spcPts val="0"/>
                        </a:spcAft>
                        <a:buFont typeface="Symbol"/>
                        <a:buNone/>
                      </a:pPr>
                      <a:r>
                        <a:rPr lang="es-CL" sz="1200" dirty="0">
                          <a:effectLst/>
                        </a:rPr>
                        <a:t>Aumentar las horas de trabajo hasta recuperar el total de horas perdidas.</a:t>
                      </a:r>
                    </a:p>
                    <a:p>
                      <a:pPr marL="0" lvl="0" indent="0" algn="just">
                        <a:lnSpc>
                          <a:spcPct val="115000"/>
                        </a:lnSpc>
                        <a:spcAft>
                          <a:spcPts val="0"/>
                        </a:spcAft>
                        <a:buFont typeface="Symbol"/>
                        <a:buNone/>
                      </a:pPr>
                      <a:r>
                        <a:rPr lang="es-CL" sz="1200" dirty="0">
                          <a:effectLst/>
                        </a:rPr>
                        <a:t>Utilizar otro día disponible para recuperar el día(as) perdidos.</a:t>
                      </a:r>
                      <a:endParaRPr lang="es-CL" sz="1200" dirty="0">
                        <a:effectLst/>
                        <a:latin typeface="Arial" panose="020B0604020202020204" pitchFamily="34" charset="0"/>
                        <a:ea typeface="Calibri"/>
                        <a:cs typeface="Arial" panose="020B0604020202020204" pitchFamily="34" charset="0"/>
                      </a:endParaRPr>
                    </a:p>
                  </a:txBody>
                  <a:tcPr marL="22676" marR="22676" marT="0" marB="0"/>
                </a:tc>
              </a:tr>
              <a:tr h="647442">
                <a:tc>
                  <a:txBody>
                    <a:bodyPr/>
                    <a:lstStyle/>
                    <a:p>
                      <a:pPr>
                        <a:lnSpc>
                          <a:spcPct val="115000"/>
                        </a:lnSpc>
                      </a:pPr>
                      <a:r>
                        <a:rPr lang="es-ES" sz="1100">
                          <a:effectLst/>
                        </a:rPr>
                        <a:t>5</a:t>
                      </a:r>
                      <a:endParaRPr lang="es-CL" sz="1100">
                        <a:effectLst/>
                        <a:latin typeface="Calibri"/>
                      </a:endParaRPr>
                    </a:p>
                  </a:txBody>
                  <a:tcPr marL="22676" marR="22676" marT="0" marB="0"/>
                </a:tc>
                <a:tc>
                  <a:txBody>
                    <a:bodyPr/>
                    <a:lstStyle/>
                    <a:p>
                      <a:pPr algn="just">
                        <a:lnSpc>
                          <a:spcPct val="115000"/>
                        </a:lnSpc>
                      </a:pPr>
                      <a:r>
                        <a:rPr lang="es-ES" sz="1200">
                          <a:effectLst/>
                        </a:rPr>
                        <a:t>Ante cualquier tipo de robo, tales como: robo de equipos de trabajo o dispositivos  de almacenamiento</a:t>
                      </a:r>
                      <a:endParaRPr lang="es-CL" sz="120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Bajo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CL" sz="1200" dirty="0">
                          <a:effectLst/>
                        </a:rPr>
                        <a:t>1</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CL" sz="1200" dirty="0">
                          <a:effectLst/>
                        </a:rPr>
                        <a:t>Por cada avance se respaldará la información mediante versionado o dispositivo de almacenamiento externo.</a:t>
                      </a:r>
                      <a:endParaRPr lang="es-CL" sz="1200" dirty="0">
                        <a:effectLst/>
                        <a:latin typeface="Arial" panose="020B0604020202020204" pitchFamily="34" charset="0"/>
                        <a:cs typeface="Arial" panose="020B0604020202020204" pitchFamily="34" charset="0"/>
                      </a:endParaRPr>
                    </a:p>
                  </a:txBody>
                  <a:tcPr marL="22676" marR="22676" marT="0" marB="0"/>
                </a:tc>
              </a:tr>
              <a:tr h="538144">
                <a:tc>
                  <a:txBody>
                    <a:bodyPr/>
                    <a:lstStyle/>
                    <a:p>
                      <a:pPr>
                        <a:lnSpc>
                          <a:spcPct val="115000"/>
                        </a:lnSpc>
                      </a:pPr>
                      <a:r>
                        <a:rPr lang="es-ES" sz="1100">
                          <a:effectLst/>
                        </a:rPr>
                        <a:t>6</a:t>
                      </a:r>
                      <a:endParaRPr lang="es-CL" sz="1100">
                        <a:effectLst/>
                        <a:latin typeface="Calibri"/>
                      </a:endParaRPr>
                    </a:p>
                  </a:txBody>
                  <a:tcPr marL="22676" marR="22676" marT="0" marB="0"/>
                </a:tc>
                <a:tc>
                  <a:txBody>
                    <a:bodyPr/>
                    <a:lstStyle/>
                    <a:p>
                      <a:pPr algn="just">
                        <a:lnSpc>
                          <a:spcPct val="115000"/>
                        </a:lnSpc>
                      </a:pPr>
                      <a:r>
                        <a:rPr lang="es-ES" sz="1200">
                          <a:effectLst/>
                        </a:rPr>
                        <a:t>Cambios de requerimientos que ocurran durante el desarrollo del software</a:t>
                      </a:r>
                      <a:endParaRPr lang="es-CL" sz="120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Mediano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CL" sz="1200" dirty="0">
                          <a:effectLst/>
                        </a:rPr>
                        <a:t>2</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CL" sz="1200" dirty="0">
                          <a:effectLst/>
                        </a:rPr>
                        <a:t>Documentar y evaluar cada artefacto para así, si se requiere volver a una versión o configuración anterior, este ya este respaldado.</a:t>
                      </a:r>
                      <a:endParaRPr lang="es-CL" sz="1200" dirty="0">
                        <a:effectLst/>
                        <a:latin typeface="Arial" panose="020B0604020202020204" pitchFamily="34" charset="0"/>
                        <a:cs typeface="Arial" panose="020B0604020202020204" pitchFamily="34" charset="0"/>
                      </a:endParaRPr>
                    </a:p>
                  </a:txBody>
                  <a:tcPr marL="22676" marR="22676" marT="0" marB="0"/>
                </a:tc>
              </a:tr>
              <a:tr h="647442">
                <a:tc>
                  <a:txBody>
                    <a:bodyPr/>
                    <a:lstStyle/>
                    <a:p>
                      <a:pPr>
                        <a:lnSpc>
                          <a:spcPct val="115000"/>
                        </a:lnSpc>
                      </a:pPr>
                      <a:r>
                        <a:rPr lang="es-ES" sz="1100">
                          <a:effectLst/>
                        </a:rPr>
                        <a:t>7</a:t>
                      </a:r>
                      <a:endParaRPr lang="es-CL" sz="1100">
                        <a:effectLst/>
                        <a:latin typeface="Calibri"/>
                      </a:endParaRPr>
                    </a:p>
                  </a:txBody>
                  <a:tcPr marL="22676" marR="22676" marT="0" marB="0"/>
                </a:tc>
                <a:tc>
                  <a:txBody>
                    <a:bodyPr/>
                    <a:lstStyle/>
                    <a:p>
                      <a:pPr algn="just">
                        <a:lnSpc>
                          <a:spcPct val="115000"/>
                        </a:lnSpc>
                      </a:pPr>
                      <a:r>
                        <a:rPr lang="es-ES" sz="1200" dirty="0">
                          <a:effectLst/>
                        </a:rPr>
                        <a:t>Incorrecta estimación del tiempo del proyecto en Carta Gantt, lo cual perjudica la planificación actual</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Mediano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2</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AR" sz="1200" dirty="0">
                          <a:effectLst/>
                        </a:rPr>
                        <a:t>Evaluar el factor o módulo donde se provocó la diferencia o error en tiempo y re planificar </a:t>
                      </a:r>
                      <a:r>
                        <a:rPr lang="es-AR" sz="1200" dirty="0" smtClean="0">
                          <a:effectLst/>
                        </a:rPr>
                        <a:t>todo.</a:t>
                      </a:r>
                      <a:r>
                        <a:rPr lang="es-AR" sz="1200" baseline="0" dirty="0" smtClean="0">
                          <a:effectLst/>
                        </a:rPr>
                        <a:t> </a:t>
                      </a:r>
                      <a:r>
                        <a:rPr lang="es-AR" sz="1200" dirty="0" smtClean="0">
                          <a:effectLst/>
                        </a:rPr>
                        <a:t>Si </a:t>
                      </a:r>
                      <a:r>
                        <a:rPr lang="es-AR" sz="1200" dirty="0">
                          <a:effectLst/>
                        </a:rPr>
                        <a:t>no se puede realizar lo anterior, se deberá aumentar horas de trabajo para cumplir con la planificación.</a:t>
                      </a:r>
                      <a:endParaRPr lang="es-CL" sz="1200" dirty="0">
                        <a:effectLst/>
                        <a:latin typeface="Arial" panose="020B0604020202020204" pitchFamily="34" charset="0"/>
                        <a:cs typeface="Arial" panose="020B0604020202020204" pitchFamily="34" charset="0"/>
                      </a:endParaRPr>
                    </a:p>
                  </a:txBody>
                  <a:tcPr marL="22676" marR="22676" marT="0" marB="0"/>
                </a:tc>
              </a:tr>
              <a:tr h="863255">
                <a:tc>
                  <a:txBody>
                    <a:bodyPr/>
                    <a:lstStyle/>
                    <a:p>
                      <a:pPr>
                        <a:lnSpc>
                          <a:spcPct val="115000"/>
                        </a:lnSpc>
                      </a:pPr>
                      <a:r>
                        <a:rPr lang="es-ES" sz="1100">
                          <a:effectLst/>
                        </a:rPr>
                        <a:t>8</a:t>
                      </a:r>
                      <a:endParaRPr lang="es-CL" sz="1100">
                        <a:effectLst/>
                        <a:latin typeface="Calibri"/>
                      </a:endParaRPr>
                    </a:p>
                  </a:txBody>
                  <a:tcPr marL="22676" marR="22676" marT="0" marB="0"/>
                </a:tc>
                <a:tc>
                  <a:txBody>
                    <a:bodyPr/>
                    <a:lstStyle/>
                    <a:p>
                      <a:pPr algn="just">
                        <a:lnSpc>
                          <a:spcPct val="115000"/>
                        </a:lnSpc>
                      </a:pPr>
                      <a:r>
                        <a:rPr lang="es-ES" sz="1200">
                          <a:effectLst/>
                        </a:rPr>
                        <a:t>Desviación de los estándares de ingeniería de software</a:t>
                      </a:r>
                      <a:endParaRPr lang="es-CL" sz="120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ES" sz="1200" dirty="0">
                          <a:effectLst/>
                        </a:rPr>
                        <a:t>Bajo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3</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AR" sz="1200" dirty="0">
                          <a:effectLst/>
                        </a:rPr>
                        <a:t>Si bien es posible desviarse de las normas de ingeniería de software, es poco probable que se produzca. Todos los miembros del equipo tienen una comprensión completa de los procesos del software, y la forma en que piensan implementar.</a:t>
                      </a:r>
                      <a:endParaRPr lang="es-CL" sz="1200" dirty="0">
                        <a:effectLst/>
                        <a:latin typeface="Arial" panose="020B0604020202020204" pitchFamily="34" charset="0"/>
                        <a:cs typeface="Arial" panose="020B0604020202020204" pitchFamily="34" charset="0"/>
                      </a:endParaRPr>
                    </a:p>
                  </a:txBody>
                  <a:tcPr marL="22676" marR="22676" marT="0" marB="0"/>
                </a:tc>
              </a:tr>
              <a:tr h="1079069">
                <a:tc>
                  <a:txBody>
                    <a:bodyPr/>
                    <a:lstStyle/>
                    <a:p>
                      <a:pPr>
                        <a:lnSpc>
                          <a:spcPct val="115000"/>
                        </a:lnSpc>
                      </a:pPr>
                      <a:r>
                        <a:rPr lang="es-ES" sz="1100" dirty="0">
                          <a:effectLst/>
                        </a:rPr>
                        <a:t>10</a:t>
                      </a:r>
                      <a:endParaRPr lang="es-CL" sz="1100" dirty="0">
                        <a:effectLst/>
                        <a:latin typeface="Calibri"/>
                      </a:endParaRPr>
                    </a:p>
                  </a:txBody>
                  <a:tcPr marL="22676" marR="22676" marT="0" marB="0"/>
                </a:tc>
                <a:tc>
                  <a:txBody>
                    <a:bodyPr/>
                    <a:lstStyle/>
                    <a:p>
                      <a:pPr algn="just">
                        <a:lnSpc>
                          <a:spcPct val="115000"/>
                        </a:lnSpc>
                      </a:pPr>
                      <a:r>
                        <a:rPr lang="es-ES" sz="1200" dirty="0">
                          <a:effectLst/>
                        </a:rPr>
                        <a:t>Falta de experiencia en el equipo de desarrollo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ES" sz="1200" dirty="0">
                          <a:effectLst/>
                        </a:rPr>
                        <a:t>Bajo</a:t>
                      </a:r>
                      <a:endParaRPr lang="es-CL" sz="1200" dirty="0">
                        <a:effectLst/>
                        <a:latin typeface="Arial" panose="020B0604020202020204" pitchFamily="34" charset="0"/>
                        <a:cs typeface="Arial" panose="020B0604020202020204" pitchFamily="34" charset="0"/>
                      </a:endParaRPr>
                    </a:p>
                  </a:txBody>
                  <a:tcPr marL="22676" marR="22676" marT="0" marB="0"/>
                </a:tc>
                <a:tc>
                  <a:txBody>
                    <a:bodyPr/>
                    <a:lstStyle/>
                    <a:p>
                      <a:pPr algn="ctr">
                        <a:lnSpc>
                          <a:spcPct val="115000"/>
                        </a:lnSpc>
                      </a:pPr>
                      <a:r>
                        <a:rPr lang="es-AR" sz="1200" dirty="0">
                          <a:effectLst/>
                        </a:rPr>
                        <a:t>2</a:t>
                      </a:r>
                      <a:endParaRPr lang="es-CL" sz="1200" b="1" dirty="0">
                        <a:effectLst/>
                        <a:latin typeface="Arial" panose="020B0604020202020204" pitchFamily="34" charset="0"/>
                        <a:cs typeface="Arial" panose="020B0604020202020204" pitchFamily="34" charset="0"/>
                      </a:endParaRPr>
                    </a:p>
                  </a:txBody>
                  <a:tcPr marL="22676" marR="22676" marT="0" marB="0"/>
                </a:tc>
                <a:tc>
                  <a:txBody>
                    <a:bodyPr/>
                    <a:lstStyle/>
                    <a:p>
                      <a:pPr algn="just">
                        <a:lnSpc>
                          <a:spcPct val="115000"/>
                        </a:lnSpc>
                      </a:pPr>
                      <a:r>
                        <a:rPr lang="es-AR" sz="1200" dirty="0">
                          <a:effectLst/>
                        </a:rPr>
                        <a:t>El equipo de desarrollo tendrá que aprender los lenguajes y las técnicas necesarias para el desarrollo de este sistema. El miembro del equipo que es el más experimentado en un aspecto particular de las herramientas de desarrollo tendrá que instruir a aquellos que no lo son tanto.</a:t>
                      </a:r>
                      <a:endParaRPr lang="es-CL" sz="1200" dirty="0">
                        <a:effectLst/>
                        <a:latin typeface="Arial" panose="020B0604020202020204" pitchFamily="34" charset="0"/>
                        <a:cs typeface="Arial" panose="020B0604020202020204" pitchFamily="34" charset="0"/>
                      </a:endParaRPr>
                    </a:p>
                  </a:txBody>
                  <a:tcPr marL="22676" marR="22676" marT="0" marB="0"/>
                </a:tc>
              </a:tr>
            </a:tbl>
          </a:graphicData>
        </a:graphic>
      </p:graphicFrame>
      <p:sp>
        <p:nvSpPr>
          <p:cNvPr id="6" name="5 CuadroTexto"/>
          <p:cNvSpPr txBox="1"/>
          <p:nvPr/>
        </p:nvSpPr>
        <p:spPr>
          <a:xfrm>
            <a:off x="179512" y="6396335"/>
            <a:ext cx="4248472" cy="461665"/>
          </a:xfrm>
          <a:prstGeom prst="rect">
            <a:avLst/>
          </a:prstGeom>
          <a:noFill/>
        </p:spPr>
        <p:txBody>
          <a:bodyPr wrap="square" rtlCol="0">
            <a:spAutoFit/>
          </a:bodyPr>
          <a:lstStyle/>
          <a:p>
            <a:r>
              <a:rPr lang="es-CL" sz="1200" b="1" dirty="0" smtClean="0"/>
              <a:t>Impacto:</a:t>
            </a:r>
            <a:r>
              <a:rPr lang="es-CL" sz="1200" dirty="0" smtClean="0"/>
              <a:t> </a:t>
            </a:r>
          </a:p>
          <a:p>
            <a:r>
              <a:rPr lang="es-CL" sz="1200" b="1" dirty="0" smtClean="0"/>
              <a:t>1</a:t>
            </a:r>
            <a:r>
              <a:rPr lang="es-CL" sz="1200" dirty="0" smtClean="0"/>
              <a:t> =Catastrófico   </a:t>
            </a:r>
            <a:r>
              <a:rPr lang="es-CL" sz="1200" b="1" dirty="0" smtClean="0"/>
              <a:t>2</a:t>
            </a:r>
            <a:r>
              <a:rPr lang="es-CL" sz="1200" dirty="0" smtClean="0"/>
              <a:t> =Crítico   </a:t>
            </a:r>
            <a:r>
              <a:rPr lang="es-CL" sz="1200" b="1" dirty="0" smtClean="0"/>
              <a:t>3</a:t>
            </a:r>
            <a:r>
              <a:rPr lang="es-CL" sz="1200" dirty="0" smtClean="0"/>
              <a:t> =Marginal     </a:t>
            </a:r>
            <a:r>
              <a:rPr lang="es-CL" sz="1200" b="1" dirty="0" smtClean="0"/>
              <a:t>4</a:t>
            </a:r>
            <a:r>
              <a:rPr lang="es-CL" sz="1200" dirty="0" smtClean="0"/>
              <a:t> =Insignificante</a:t>
            </a:r>
            <a:r>
              <a:rPr lang="es-CL" sz="1200" dirty="0"/>
              <a:t>.</a:t>
            </a:r>
            <a:endParaRPr lang="es-CL" sz="1600" dirty="0"/>
          </a:p>
        </p:txBody>
      </p:sp>
    </p:spTree>
    <p:extLst>
      <p:ext uri="{BB962C8B-B14F-4D97-AF65-F5344CB8AC3E}">
        <p14:creationId xmlns="" xmlns:p14="http://schemas.microsoft.com/office/powerpoint/2010/main" val="41821084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dirty="0" smtClean="0"/>
              <a:t>Requerimientos </a:t>
            </a:r>
            <a:r>
              <a:rPr lang="es-ES_tradnl" dirty="0"/>
              <a:t>F</a:t>
            </a:r>
            <a:r>
              <a:rPr lang="es-ES_tradnl" dirty="0" smtClean="0"/>
              <a:t>uncionales</a:t>
            </a:r>
            <a:endParaRPr lang="es-CL" sz="2000" dirty="0"/>
          </a:p>
        </p:txBody>
      </p:sp>
      <p:pic>
        <p:nvPicPr>
          <p:cNvPr id="2050" name="Picture 2"/>
          <p:cNvPicPr>
            <a:picLocks noGrp="1" noChangeAspect="1" noChangeArrowheads="1"/>
          </p:cNvPicPr>
          <p:nvPr>
            <p:ph idx="1"/>
          </p:nvPr>
        </p:nvPicPr>
        <p:blipFill rotWithShape="1">
          <a:blip r:embed="rId2">
            <a:extLst>
              <a:ext uri="{28A0092B-C50C-407E-A947-70E740481C1C}">
                <a14:useLocalDpi xmlns="" xmlns:a14="http://schemas.microsoft.com/office/drawing/2010/main" val="0"/>
              </a:ext>
            </a:extLst>
          </a:blip>
          <a:srcRect l="3120" t="5051" r="2368" b="4132"/>
          <a:stretch/>
        </p:blipFill>
        <p:spPr bwMode="auto">
          <a:xfrm>
            <a:off x="1691680" y="1412776"/>
            <a:ext cx="4684408" cy="43204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78533235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Requerimientos </a:t>
            </a:r>
            <a:r>
              <a:rPr lang="es-CL" u="sng" dirty="0" smtClean="0"/>
              <a:t>no</a:t>
            </a:r>
            <a:r>
              <a:rPr lang="es-CL" dirty="0" smtClean="0"/>
              <a:t> Funcionales</a:t>
            </a:r>
            <a:endParaRPr lang="es-CL" dirty="0"/>
          </a:p>
        </p:txBody>
      </p:sp>
      <p:sp>
        <p:nvSpPr>
          <p:cNvPr id="3" name="2 Marcador de contenido"/>
          <p:cNvSpPr>
            <a:spLocks noGrp="1"/>
          </p:cNvSpPr>
          <p:nvPr>
            <p:ph idx="1"/>
          </p:nvPr>
        </p:nvSpPr>
        <p:spPr/>
        <p:txBody>
          <a:bodyPr/>
          <a:lstStyle/>
          <a:p>
            <a:pPr>
              <a:buFont typeface="Wingdings" panose="05000000000000000000" pitchFamily="2" charset="2"/>
              <a:buChar char="ü"/>
            </a:pPr>
            <a:r>
              <a:rPr lang="es-CL" sz="2800" dirty="0" smtClean="0">
                <a:solidFill>
                  <a:srgbClr val="0070C0"/>
                </a:solidFill>
              </a:rPr>
              <a:t>Interfaz amigable.</a:t>
            </a:r>
          </a:p>
          <a:p>
            <a:pPr>
              <a:buFont typeface="Wingdings" panose="05000000000000000000" pitchFamily="2" charset="2"/>
              <a:buChar char="ü"/>
            </a:pPr>
            <a:r>
              <a:rPr lang="es-CL" sz="2800" dirty="0" smtClean="0">
                <a:solidFill>
                  <a:srgbClr val="0070C0"/>
                </a:solidFill>
              </a:rPr>
              <a:t>Representación gráfica de la distribución física de camas(*)</a:t>
            </a:r>
          </a:p>
          <a:p>
            <a:pPr>
              <a:buFont typeface="Wingdings" panose="05000000000000000000" pitchFamily="2" charset="2"/>
              <a:buChar char="ü"/>
            </a:pPr>
            <a:r>
              <a:rPr lang="es-CL" sz="2800" dirty="0" smtClean="0">
                <a:solidFill>
                  <a:srgbClr val="0070C0"/>
                </a:solidFill>
              </a:rPr>
              <a:t>Mostrar mensajes de aviso de eventos(*).</a:t>
            </a:r>
          </a:p>
          <a:p>
            <a:pPr>
              <a:buFont typeface="Wingdings" panose="05000000000000000000" pitchFamily="2" charset="2"/>
              <a:buChar char="ü"/>
            </a:pPr>
            <a:r>
              <a:rPr lang="es-ES_tradnl" sz="2800" dirty="0" smtClean="0">
                <a:solidFill>
                  <a:srgbClr val="0070C0"/>
                </a:solidFill>
              </a:rPr>
              <a:t>El sistema debe permitir auditorías.</a:t>
            </a:r>
          </a:p>
          <a:p>
            <a:pPr>
              <a:buFont typeface="Wingdings" panose="05000000000000000000" pitchFamily="2" charset="2"/>
              <a:buChar char="ü"/>
            </a:pPr>
            <a:r>
              <a:rPr lang="es-CL" sz="2800" dirty="0" smtClean="0">
                <a:solidFill>
                  <a:srgbClr val="0070C0"/>
                </a:solidFill>
              </a:rPr>
              <a:t>Los colores utilizados en el </a:t>
            </a:r>
            <a:r>
              <a:rPr lang="es-CL" sz="2800" dirty="0" err="1" smtClean="0">
                <a:solidFill>
                  <a:srgbClr val="0070C0"/>
                </a:solidFill>
              </a:rPr>
              <a:t>front-end</a:t>
            </a:r>
            <a:r>
              <a:rPr lang="es-CL" sz="2800" dirty="0" smtClean="0">
                <a:solidFill>
                  <a:srgbClr val="0070C0"/>
                </a:solidFill>
              </a:rPr>
              <a:t> obedecen a normativas corporativas.</a:t>
            </a:r>
          </a:p>
          <a:p>
            <a:endParaRPr lang="es-CL" dirty="0"/>
          </a:p>
        </p:txBody>
      </p:sp>
    </p:spTree>
    <p:extLst>
      <p:ext uri="{BB962C8B-B14F-4D97-AF65-F5344CB8AC3E}">
        <p14:creationId xmlns="" xmlns:p14="http://schemas.microsoft.com/office/powerpoint/2010/main" val="368433366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Software Utilizado</a:t>
            </a:r>
            <a:endParaRPr lang="es-CL" dirty="0"/>
          </a:p>
        </p:txBody>
      </p:sp>
      <p:pic>
        <p:nvPicPr>
          <p:cNvPr id="5" name="4 Marcador de contenido"/>
          <p:cNvPicPr>
            <a:picLocks noGrp="1" noChangeAspect="1"/>
          </p:cNvPicPr>
          <p:nvPr>
            <p:ph idx="1"/>
          </p:nvPr>
        </p:nvPicPr>
        <p:blipFill>
          <a:blip r:embed="rId3">
            <a:extLst>
              <a:ext uri="{28A0092B-C50C-407E-A947-70E740481C1C}">
                <a14:useLocalDpi xmlns="" xmlns:a14="http://schemas.microsoft.com/office/drawing/2010/main" val="0"/>
              </a:ext>
            </a:extLst>
          </a:blip>
          <a:stretch>
            <a:fillRect/>
          </a:stretch>
        </p:blipFill>
        <p:spPr>
          <a:xfrm>
            <a:off x="7358527" y="1562016"/>
            <a:ext cx="1156939" cy="1156939"/>
          </a:xfrm>
        </p:spPr>
      </p:pic>
      <p:pic>
        <p:nvPicPr>
          <p:cNvPr id="409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386782" y="4839854"/>
            <a:ext cx="856378" cy="8450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95536" y="5919409"/>
            <a:ext cx="3672857" cy="8012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5400" t="4243" r="6148" b="4585"/>
          <a:stretch/>
        </p:blipFill>
        <p:spPr bwMode="auto">
          <a:xfrm>
            <a:off x="4068393" y="1916832"/>
            <a:ext cx="2746578" cy="24890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2260668" y="4992725"/>
            <a:ext cx="3411692" cy="9266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 name="5 Imagen"/>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7473369" y="3115213"/>
            <a:ext cx="813070" cy="1121680"/>
          </a:xfrm>
          <a:prstGeom prst="rect">
            <a:avLst/>
          </a:prstGeom>
        </p:spPr>
      </p:pic>
      <p:pic>
        <p:nvPicPr>
          <p:cNvPr id="1026" name="Picture 2"/>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7724000" y="4536263"/>
            <a:ext cx="639486" cy="6303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10" cstate="print">
            <a:extLst>
              <a:ext uri="{28A0092B-C50C-407E-A947-70E740481C1C}">
                <a14:useLocalDpi xmlns="" xmlns:a14="http://schemas.microsoft.com/office/drawing/2010/main" val="0"/>
              </a:ext>
            </a:extLst>
          </a:blip>
          <a:srcRect l="18420" t="30588" r="18040" b="37500"/>
          <a:stretch/>
        </p:blipFill>
        <p:spPr bwMode="auto">
          <a:xfrm>
            <a:off x="509360" y="3820705"/>
            <a:ext cx="2649408" cy="99794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12 CuadroTexto"/>
          <p:cNvSpPr txBox="1"/>
          <p:nvPr/>
        </p:nvSpPr>
        <p:spPr>
          <a:xfrm>
            <a:off x="539552" y="1562016"/>
            <a:ext cx="2368171" cy="1938992"/>
          </a:xfrm>
          <a:prstGeom prst="rect">
            <a:avLst/>
          </a:prstGeom>
          <a:noFill/>
        </p:spPr>
        <p:txBody>
          <a:bodyPr wrap="square" rtlCol="0">
            <a:spAutoFit/>
          </a:bodyPr>
          <a:lstStyle/>
          <a:p>
            <a:pPr marL="342900" indent="-342900">
              <a:buFont typeface="Wingdings" panose="05000000000000000000" pitchFamily="2" charset="2"/>
              <a:buChar char="ü"/>
            </a:pPr>
            <a:r>
              <a:rPr lang="es-CL" sz="2400" dirty="0" smtClean="0"/>
              <a:t>Planificación</a:t>
            </a:r>
          </a:p>
          <a:p>
            <a:pPr marL="342900" indent="-342900">
              <a:buFont typeface="Wingdings" panose="05000000000000000000" pitchFamily="2" charset="2"/>
              <a:buChar char="ü"/>
            </a:pPr>
            <a:r>
              <a:rPr lang="es-ES_tradnl" sz="2400" dirty="0" smtClean="0"/>
              <a:t>Análisis</a:t>
            </a:r>
            <a:endParaRPr lang="es-CL" sz="2400" dirty="0"/>
          </a:p>
          <a:p>
            <a:pPr marL="342900" indent="-342900">
              <a:buFont typeface="Wingdings" panose="05000000000000000000" pitchFamily="2" charset="2"/>
              <a:buChar char="ü"/>
            </a:pPr>
            <a:r>
              <a:rPr lang="es-CL" sz="2400" dirty="0" smtClean="0"/>
              <a:t>Diseño</a:t>
            </a:r>
          </a:p>
          <a:p>
            <a:pPr marL="342900" indent="-342900">
              <a:buFont typeface="Wingdings" panose="05000000000000000000" pitchFamily="2" charset="2"/>
              <a:buChar char="ü"/>
            </a:pPr>
            <a:r>
              <a:rPr lang="es-CL" sz="2400" dirty="0" smtClean="0"/>
              <a:t>Desarrollo</a:t>
            </a:r>
          </a:p>
          <a:p>
            <a:pPr marL="342900" indent="-342900">
              <a:buFont typeface="Wingdings" panose="05000000000000000000" pitchFamily="2" charset="2"/>
              <a:buChar char="ü"/>
            </a:pPr>
            <a:r>
              <a:rPr lang="es-CL" sz="2400" dirty="0" smtClean="0"/>
              <a:t>Implantación</a:t>
            </a:r>
          </a:p>
        </p:txBody>
      </p:sp>
    </p:spTree>
    <p:extLst>
      <p:ext uri="{BB962C8B-B14F-4D97-AF65-F5344CB8AC3E}">
        <p14:creationId xmlns="" xmlns:p14="http://schemas.microsoft.com/office/powerpoint/2010/main" val="4999998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203885" y="116632"/>
            <a:ext cx="2940115" cy="1318582"/>
          </a:xfrm>
        </p:spPr>
        <p:txBody>
          <a:bodyPr>
            <a:normAutofit/>
          </a:bodyPr>
          <a:lstStyle/>
          <a:p>
            <a:r>
              <a:rPr lang="es-CL" sz="4000" dirty="0" smtClean="0"/>
              <a:t>Arquitectura de Red Local</a:t>
            </a:r>
            <a:endParaRPr lang="es-CL" sz="4000" dirty="0"/>
          </a:p>
        </p:txBody>
      </p:sp>
      <p:pic>
        <p:nvPicPr>
          <p:cNvPr id="5122" name="Picture 2"/>
          <p:cNvPicPr>
            <a:picLocks noGrp="1" noChangeAspect="1" noChangeArrowheads="1"/>
          </p:cNvPicPr>
          <p:nvPr>
            <p:ph idx="1"/>
          </p:nvPr>
        </p:nvPicPr>
        <p:blipFill>
          <a:blip r:embed="rId3">
            <a:extLst>
              <a:ext uri="{28A0092B-C50C-407E-A947-70E740481C1C}">
                <a14:useLocalDpi xmlns="" xmlns:a14="http://schemas.microsoft.com/office/drawing/2010/main" val="0"/>
              </a:ext>
            </a:extLst>
          </a:blip>
          <a:srcRect/>
          <a:stretch>
            <a:fillRect/>
          </a:stretch>
        </p:blipFill>
        <p:spPr bwMode="auto">
          <a:xfrm>
            <a:off x="119716" y="90387"/>
            <a:ext cx="6108467" cy="66567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39552" y="4581128"/>
            <a:ext cx="964133" cy="7007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CuadroTexto 2"/>
          <p:cNvSpPr txBox="1"/>
          <p:nvPr/>
        </p:nvSpPr>
        <p:spPr>
          <a:xfrm>
            <a:off x="6472876" y="1907455"/>
            <a:ext cx="2016224" cy="2862322"/>
          </a:xfrm>
          <a:prstGeom prst="rect">
            <a:avLst/>
          </a:prstGeom>
          <a:noFill/>
        </p:spPr>
        <p:txBody>
          <a:bodyPr wrap="square" rtlCol="0">
            <a:spAutoFit/>
          </a:bodyPr>
          <a:lstStyle/>
          <a:p>
            <a:pPr marL="285750" indent="-285750">
              <a:buFont typeface="Wingdings" panose="05000000000000000000" pitchFamily="2" charset="2"/>
              <a:buChar char="§"/>
            </a:pPr>
            <a:r>
              <a:rPr lang="es-ES_tradnl" dirty="0" smtClean="0"/>
              <a:t>Entel (2021)</a:t>
            </a:r>
            <a:endParaRPr lang="es-CL" dirty="0" smtClean="0"/>
          </a:p>
          <a:p>
            <a:pPr marL="285750" indent="-285750">
              <a:buFont typeface="Wingdings" panose="05000000000000000000" pitchFamily="2" charset="2"/>
              <a:buChar char="§"/>
            </a:pPr>
            <a:r>
              <a:rPr lang="es-CL" dirty="0" smtClean="0"/>
              <a:t>Ruta 5D-&gt;VPN</a:t>
            </a:r>
          </a:p>
          <a:p>
            <a:pPr marL="285750" indent="-285750">
              <a:buFont typeface="Wingdings" panose="05000000000000000000" pitchFamily="2" charset="2"/>
              <a:buChar char="§"/>
            </a:pPr>
            <a:r>
              <a:rPr lang="es-ES_tradnl" dirty="0" smtClean="0"/>
              <a:t>Red Minsal</a:t>
            </a:r>
          </a:p>
          <a:p>
            <a:pPr marL="285750" indent="-285750">
              <a:buFont typeface="Wingdings" panose="05000000000000000000" pitchFamily="2" charset="2"/>
              <a:buChar char="§"/>
            </a:pPr>
            <a:r>
              <a:rPr lang="es-ES_tradnl" dirty="0" smtClean="0"/>
              <a:t>Enlace de contingencia Movistar</a:t>
            </a:r>
          </a:p>
          <a:p>
            <a:pPr marL="285750" indent="-285750">
              <a:buFont typeface="Wingdings" panose="05000000000000000000" pitchFamily="2" charset="2"/>
              <a:buChar char="§"/>
            </a:pPr>
            <a:r>
              <a:rPr lang="es-ES_tradnl" dirty="0" smtClean="0"/>
              <a:t>Antena Satelital</a:t>
            </a:r>
          </a:p>
          <a:p>
            <a:pPr marL="285750" indent="-285750">
              <a:buFont typeface="Wingdings" panose="05000000000000000000" pitchFamily="2" charset="2"/>
              <a:buChar char="§"/>
            </a:pPr>
            <a:r>
              <a:rPr lang="es-ES_tradnl" dirty="0" smtClean="0"/>
              <a:t>100 Mbps</a:t>
            </a:r>
            <a:endParaRPr lang="es-CL" dirty="0" smtClean="0"/>
          </a:p>
          <a:p>
            <a:pPr marL="285750" indent="-285750">
              <a:buFont typeface="Wingdings" panose="05000000000000000000" pitchFamily="2" charset="2"/>
              <a:buChar char="§"/>
            </a:pPr>
            <a:r>
              <a:rPr lang="es-CL" dirty="0" smtClean="0"/>
              <a:t>UPS</a:t>
            </a:r>
          </a:p>
          <a:p>
            <a:pPr marL="285750" indent="-285750">
              <a:buFont typeface="Wingdings" panose="05000000000000000000" pitchFamily="2" charset="2"/>
              <a:buChar char="§"/>
            </a:pPr>
            <a:r>
              <a:rPr lang="es-CL" dirty="0" smtClean="0"/>
              <a:t>Respaldos</a:t>
            </a:r>
          </a:p>
        </p:txBody>
      </p:sp>
    </p:spTree>
    <p:extLst>
      <p:ext uri="{BB962C8B-B14F-4D97-AF65-F5344CB8AC3E}">
        <p14:creationId xmlns="" xmlns:p14="http://schemas.microsoft.com/office/powerpoint/2010/main" val="254982571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Temario</a:t>
            </a:r>
            <a:endParaRPr lang="es-CL" dirty="0"/>
          </a:p>
        </p:txBody>
      </p:sp>
      <p:sp>
        <p:nvSpPr>
          <p:cNvPr id="3" name="2 Marcador de contenido"/>
          <p:cNvSpPr>
            <a:spLocks noGrp="1"/>
          </p:cNvSpPr>
          <p:nvPr>
            <p:ph idx="1"/>
          </p:nvPr>
        </p:nvSpPr>
        <p:spPr/>
        <p:txBody>
          <a:bodyPr>
            <a:normAutofit fontScale="92500" lnSpcReduction="20000"/>
          </a:bodyPr>
          <a:lstStyle/>
          <a:p>
            <a:pPr>
              <a:buFont typeface="Calibri" panose="020F0502020204030204" pitchFamily="34" charset="0"/>
              <a:buChar char="›"/>
            </a:pPr>
            <a:r>
              <a:rPr lang="es-CL" sz="2800" dirty="0" smtClean="0">
                <a:solidFill>
                  <a:srgbClr val="0070C0"/>
                </a:solidFill>
              </a:rPr>
              <a:t>Descripción de la Industria</a:t>
            </a:r>
          </a:p>
          <a:p>
            <a:pPr>
              <a:buFont typeface="Calibri" panose="020F0502020204030204" pitchFamily="34" charset="0"/>
              <a:buChar char="›"/>
            </a:pPr>
            <a:r>
              <a:rPr lang="es-CL" sz="2800" dirty="0" smtClean="0">
                <a:solidFill>
                  <a:srgbClr val="0070C0"/>
                </a:solidFill>
              </a:rPr>
              <a:t>Problemática y Necesidades</a:t>
            </a:r>
          </a:p>
          <a:p>
            <a:pPr>
              <a:buFont typeface="Calibri" panose="020F0502020204030204" pitchFamily="34" charset="0"/>
              <a:buChar char="›"/>
            </a:pPr>
            <a:r>
              <a:rPr lang="es-ES_tradnl" sz="2800" dirty="0" smtClean="0">
                <a:solidFill>
                  <a:srgbClr val="0070C0"/>
                </a:solidFill>
              </a:rPr>
              <a:t>Objetivos</a:t>
            </a:r>
            <a:endParaRPr lang="es-CL" sz="2800" dirty="0" smtClean="0">
              <a:solidFill>
                <a:srgbClr val="0070C0"/>
              </a:solidFill>
            </a:endParaRPr>
          </a:p>
          <a:p>
            <a:pPr>
              <a:buFont typeface="Calibri" panose="020F0502020204030204" pitchFamily="34" charset="0"/>
              <a:buChar char="›"/>
            </a:pPr>
            <a:r>
              <a:rPr lang="es-ES_tradnl" sz="2800" dirty="0" smtClean="0">
                <a:solidFill>
                  <a:srgbClr val="0070C0"/>
                </a:solidFill>
              </a:rPr>
              <a:t>Metodología</a:t>
            </a:r>
          </a:p>
          <a:p>
            <a:pPr>
              <a:buFont typeface="Calibri" panose="020F0502020204030204" pitchFamily="34" charset="0"/>
              <a:buChar char="›"/>
            </a:pPr>
            <a:r>
              <a:rPr lang="es-ES_tradnl" sz="2800" dirty="0" smtClean="0">
                <a:solidFill>
                  <a:srgbClr val="0070C0"/>
                </a:solidFill>
              </a:rPr>
              <a:t>Riesgos del Proyecto</a:t>
            </a:r>
            <a:endParaRPr lang="es-CL" sz="2800" dirty="0" smtClean="0">
              <a:solidFill>
                <a:srgbClr val="0070C0"/>
              </a:solidFill>
            </a:endParaRPr>
          </a:p>
          <a:p>
            <a:pPr>
              <a:buFont typeface="Calibri" panose="020F0502020204030204" pitchFamily="34" charset="0"/>
              <a:buChar char="›"/>
            </a:pPr>
            <a:r>
              <a:rPr lang="es-CL" sz="2800" dirty="0" smtClean="0">
                <a:solidFill>
                  <a:srgbClr val="0070C0"/>
                </a:solidFill>
              </a:rPr>
              <a:t>Requerimientos </a:t>
            </a:r>
          </a:p>
          <a:p>
            <a:pPr>
              <a:buFont typeface="Calibri" panose="020F0502020204030204" pitchFamily="34" charset="0"/>
              <a:buChar char="›"/>
            </a:pPr>
            <a:r>
              <a:rPr lang="es-ES_tradnl" sz="2800" dirty="0" smtClean="0">
                <a:solidFill>
                  <a:srgbClr val="0070C0"/>
                </a:solidFill>
              </a:rPr>
              <a:t>Plataforma de Implantación</a:t>
            </a:r>
            <a:endParaRPr lang="es-CL" sz="2800" dirty="0" smtClean="0">
              <a:solidFill>
                <a:srgbClr val="0070C0"/>
              </a:solidFill>
            </a:endParaRPr>
          </a:p>
          <a:p>
            <a:pPr>
              <a:buFont typeface="Calibri" panose="020F0502020204030204" pitchFamily="34" charset="0"/>
              <a:buChar char="›"/>
            </a:pPr>
            <a:r>
              <a:rPr lang="es-CL" sz="2800" dirty="0" smtClean="0">
                <a:solidFill>
                  <a:srgbClr val="0070C0"/>
                </a:solidFill>
              </a:rPr>
              <a:t>Estudio </a:t>
            </a:r>
            <a:r>
              <a:rPr lang="es-CL" sz="2800" dirty="0">
                <a:solidFill>
                  <a:srgbClr val="0070C0"/>
                </a:solidFill>
              </a:rPr>
              <a:t>de </a:t>
            </a:r>
            <a:r>
              <a:rPr lang="es-CL" sz="2800" dirty="0" smtClean="0">
                <a:solidFill>
                  <a:srgbClr val="0070C0"/>
                </a:solidFill>
              </a:rPr>
              <a:t>Factibilidad</a:t>
            </a:r>
          </a:p>
          <a:p>
            <a:pPr>
              <a:buFont typeface="Calibri" panose="020F0502020204030204" pitchFamily="34" charset="0"/>
              <a:buChar char="›"/>
            </a:pPr>
            <a:r>
              <a:rPr lang="es-CL" sz="2800" dirty="0">
                <a:solidFill>
                  <a:srgbClr val="0070C0"/>
                </a:solidFill>
              </a:rPr>
              <a:t>Diseño</a:t>
            </a:r>
          </a:p>
          <a:p>
            <a:pPr>
              <a:buFont typeface="Calibri" panose="020F0502020204030204" pitchFamily="34" charset="0"/>
              <a:buChar char="›"/>
            </a:pPr>
            <a:r>
              <a:rPr lang="es-CL" sz="2800" dirty="0" smtClean="0">
                <a:solidFill>
                  <a:srgbClr val="0070C0"/>
                </a:solidFill>
              </a:rPr>
              <a:t>Demostración Práctica</a:t>
            </a:r>
          </a:p>
          <a:p>
            <a:pPr>
              <a:buFont typeface="Calibri" panose="020F0502020204030204" pitchFamily="34" charset="0"/>
              <a:buChar char="›"/>
            </a:pPr>
            <a:r>
              <a:rPr lang="es-ES_tradnl" sz="2800" dirty="0" smtClean="0">
                <a:solidFill>
                  <a:srgbClr val="0070C0"/>
                </a:solidFill>
              </a:rPr>
              <a:t>Conclusión</a:t>
            </a:r>
            <a:endParaRPr lang="es-CL" sz="2000" dirty="0">
              <a:solidFill>
                <a:srgbClr val="0070C0"/>
              </a:solidFill>
            </a:endParaRPr>
          </a:p>
          <a:p>
            <a:pPr>
              <a:buFont typeface="Calibri" panose="020F0502020204030204" pitchFamily="34" charset="0"/>
              <a:buChar char="›"/>
            </a:pPr>
            <a:endParaRPr lang="es-CL" sz="2800" dirty="0">
              <a:solidFill>
                <a:schemeClr val="accent1">
                  <a:lumMod val="75000"/>
                </a:schemeClr>
              </a:solidFill>
            </a:endParaRPr>
          </a:p>
        </p:txBody>
      </p:sp>
    </p:spTree>
    <p:extLst>
      <p:ext uri="{BB962C8B-B14F-4D97-AF65-F5344CB8AC3E}">
        <p14:creationId xmlns="" xmlns:p14="http://schemas.microsoft.com/office/powerpoint/2010/main" val="117541442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dirty="0" smtClean="0"/>
              <a:t>Factibilidad Técnica</a:t>
            </a:r>
            <a:br>
              <a:rPr lang="es-CL" dirty="0" smtClean="0"/>
            </a:br>
            <a:r>
              <a:rPr lang="es-CL" sz="3100" dirty="0" smtClean="0"/>
              <a:t>(Desarrollo)</a:t>
            </a:r>
            <a:endParaRPr lang="es-CL" sz="3100" dirty="0"/>
          </a:p>
        </p:txBody>
      </p:sp>
      <p:sp>
        <p:nvSpPr>
          <p:cNvPr id="6" name="5 Marcador de contenido"/>
          <p:cNvSpPr>
            <a:spLocks noGrp="1"/>
          </p:cNvSpPr>
          <p:nvPr>
            <p:ph idx="1"/>
          </p:nvPr>
        </p:nvSpPr>
        <p:spPr>
          <a:xfrm>
            <a:off x="764673" y="3933056"/>
            <a:ext cx="5915000" cy="2337123"/>
          </a:xfrm>
        </p:spPr>
        <p:txBody>
          <a:bodyPr>
            <a:normAutofit/>
          </a:bodyPr>
          <a:lstStyle/>
          <a:p>
            <a:pPr marL="0" lvl="0" indent="0">
              <a:lnSpc>
                <a:spcPct val="115000"/>
              </a:lnSpc>
              <a:spcAft>
                <a:spcPts val="0"/>
              </a:spcAft>
              <a:buNone/>
            </a:pPr>
            <a:r>
              <a:rPr lang="es-CL" sz="1800" b="1" dirty="0" smtClean="0">
                <a:ea typeface="Calibri"/>
                <a:cs typeface="Arial"/>
              </a:rPr>
              <a:t>Software</a:t>
            </a:r>
            <a:endParaRPr lang="es-CL" sz="1800" b="1" dirty="0">
              <a:ea typeface="Calibri"/>
              <a:cs typeface="Arial"/>
            </a:endParaRPr>
          </a:p>
          <a:p>
            <a:pPr>
              <a:lnSpc>
                <a:spcPct val="115000"/>
              </a:lnSpc>
            </a:pPr>
            <a:r>
              <a:rPr lang="es-CL" sz="1600" dirty="0" smtClean="0">
                <a:ea typeface="Calibri"/>
                <a:cs typeface="Arial"/>
              </a:rPr>
              <a:t>Sistema </a:t>
            </a:r>
            <a:r>
              <a:rPr lang="es-CL" sz="1600" dirty="0">
                <a:ea typeface="Calibri"/>
                <a:cs typeface="Arial"/>
              </a:rPr>
              <a:t>operativo: Windows 7 Profesional 64 bits.</a:t>
            </a:r>
          </a:p>
          <a:p>
            <a:pPr>
              <a:lnSpc>
                <a:spcPct val="115000"/>
              </a:lnSpc>
            </a:pPr>
            <a:r>
              <a:rPr lang="en-US" sz="1600" dirty="0">
                <a:ea typeface="Calibri"/>
                <a:cs typeface="Arial"/>
              </a:rPr>
              <a:t>Xampp (Apache, MySQL y PHP)</a:t>
            </a:r>
            <a:endParaRPr lang="es-CL" sz="1600" dirty="0">
              <a:ea typeface="Calibri"/>
              <a:cs typeface="Arial"/>
            </a:endParaRPr>
          </a:p>
          <a:p>
            <a:pPr>
              <a:lnSpc>
                <a:spcPct val="115000"/>
              </a:lnSpc>
            </a:pPr>
            <a:r>
              <a:rPr lang="en-US" sz="1600" dirty="0">
                <a:ea typeface="Calibri"/>
                <a:cs typeface="Arial"/>
              </a:rPr>
              <a:t>Adobe Dreamweaver CS5</a:t>
            </a:r>
            <a:endParaRPr lang="es-CL" sz="1600" dirty="0">
              <a:ea typeface="Calibri"/>
              <a:cs typeface="Arial"/>
            </a:endParaRPr>
          </a:p>
          <a:p>
            <a:endParaRPr lang="es-CL" dirty="0"/>
          </a:p>
        </p:txBody>
      </p:sp>
      <p:sp>
        <p:nvSpPr>
          <p:cNvPr id="4" name="3 Rectángulo"/>
          <p:cNvSpPr/>
          <p:nvPr/>
        </p:nvSpPr>
        <p:spPr>
          <a:xfrm>
            <a:off x="755576" y="1628800"/>
            <a:ext cx="6696744" cy="2109808"/>
          </a:xfrm>
          <a:prstGeom prst="rect">
            <a:avLst/>
          </a:prstGeom>
        </p:spPr>
        <p:txBody>
          <a:bodyPr wrap="square">
            <a:spAutoFit/>
          </a:bodyPr>
          <a:lstStyle/>
          <a:p>
            <a:pPr lvl="0">
              <a:lnSpc>
                <a:spcPct val="115000"/>
              </a:lnSpc>
              <a:spcAft>
                <a:spcPts val="0"/>
              </a:spcAft>
            </a:pPr>
            <a:r>
              <a:rPr lang="es-CL" b="1" dirty="0" smtClean="0">
                <a:ea typeface="Calibri"/>
                <a:cs typeface="Arial"/>
              </a:rPr>
              <a:t>Hardware</a:t>
            </a:r>
          </a:p>
          <a:p>
            <a:pPr marL="285750" lvl="0" indent="-285750">
              <a:lnSpc>
                <a:spcPct val="115000"/>
              </a:lnSpc>
              <a:spcAft>
                <a:spcPts val="0"/>
              </a:spcAft>
              <a:buFont typeface="Arial" panose="020B0604020202020204" pitchFamily="34" charset="0"/>
              <a:buChar char="•"/>
            </a:pPr>
            <a:r>
              <a:rPr lang="es-CL" sz="1600" dirty="0" smtClean="0">
                <a:ea typeface="Calibri"/>
                <a:cs typeface="Arial"/>
              </a:rPr>
              <a:t>Marca</a:t>
            </a:r>
            <a:r>
              <a:rPr lang="es-CL" sz="1600" dirty="0">
                <a:ea typeface="Calibri"/>
                <a:cs typeface="Arial"/>
              </a:rPr>
              <a:t>:		</a:t>
            </a:r>
            <a:r>
              <a:rPr lang="es-CL" sz="1600" dirty="0" smtClean="0">
                <a:ea typeface="Calibri"/>
                <a:cs typeface="Arial"/>
              </a:rPr>
              <a:t>Dell</a:t>
            </a:r>
            <a:endParaRPr lang="es-CL" sz="1600" dirty="0">
              <a:ea typeface="Calibri"/>
              <a:cs typeface="Times New Roman"/>
            </a:endParaRPr>
          </a:p>
          <a:p>
            <a:pPr marL="285750" lvl="0" indent="-285750">
              <a:lnSpc>
                <a:spcPct val="115000"/>
              </a:lnSpc>
              <a:spcAft>
                <a:spcPts val="0"/>
              </a:spcAft>
              <a:buFont typeface="Arial" panose="020B0604020202020204" pitchFamily="34" charset="0"/>
              <a:buChar char="•"/>
            </a:pPr>
            <a:r>
              <a:rPr lang="en-US" sz="1600" dirty="0">
                <a:ea typeface="Calibri"/>
                <a:cs typeface="Arial"/>
              </a:rPr>
              <a:t>Modelo	</a:t>
            </a:r>
            <a:r>
              <a:rPr lang="en-US" sz="1600" dirty="0" smtClean="0">
                <a:ea typeface="Calibri"/>
                <a:cs typeface="Arial"/>
              </a:rPr>
              <a:t>Latitude </a:t>
            </a:r>
            <a:r>
              <a:rPr lang="en-US" sz="1600" dirty="0">
                <a:ea typeface="Calibri"/>
                <a:cs typeface="Arial"/>
              </a:rPr>
              <a:t>E4300</a:t>
            </a:r>
            <a:endParaRPr lang="es-CL" sz="1600" dirty="0">
              <a:ea typeface="Calibri"/>
              <a:cs typeface="Times New Roman"/>
            </a:endParaRPr>
          </a:p>
          <a:p>
            <a:pPr marL="285750" lvl="0" indent="-285750">
              <a:lnSpc>
                <a:spcPct val="115000"/>
              </a:lnSpc>
              <a:spcAft>
                <a:spcPts val="0"/>
              </a:spcAft>
              <a:buFont typeface="Arial" panose="020B0604020202020204" pitchFamily="34" charset="0"/>
              <a:buChar char="•"/>
            </a:pPr>
            <a:r>
              <a:rPr lang="es-CL" sz="1600" dirty="0">
                <a:ea typeface="Calibri"/>
                <a:cs typeface="Arial"/>
              </a:rPr>
              <a:t>Procesador:	</a:t>
            </a:r>
            <a:r>
              <a:rPr lang="es-CL" sz="1600" dirty="0" smtClean="0">
                <a:ea typeface="Calibri"/>
                <a:cs typeface="Arial"/>
              </a:rPr>
              <a:t>Intel </a:t>
            </a:r>
            <a:r>
              <a:rPr lang="es-CL" sz="1600" dirty="0">
                <a:ea typeface="Calibri"/>
                <a:cs typeface="Arial"/>
              </a:rPr>
              <a:t>Core 2 </a:t>
            </a:r>
            <a:r>
              <a:rPr lang="es-CL" sz="1600" dirty="0" err="1">
                <a:ea typeface="Calibri"/>
                <a:cs typeface="Arial"/>
              </a:rPr>
              <a:t>Duo</a:t>
            </a:r>
            <a:r>
              <a:rPr lang="es-CL" sz="1600" dirty="0">
                <a:ea typeface="Calibri"/>
                <a:cs typeface="Arial"/>
              </a:rPr>
              <a:t> 2.26 </a:t>
            </a:r>
            <a:r>
              <a:rPr lang="es-CL" sz="1600" dirty="0" err="1">
                <a:ea typeface="Calibri"/>
                <a:cs typeface="Arial"/>
              </a:rPr>
              <a:t>Ghz</a:t>
            </a:r>
            <a:r>
              <a:rPr lang="es-CL" sz="1600" dirty="0">
                <a:ea typeface="Calibri"/>
                <a:cs typeface="Arial"/>
              </a:rPr>
              <a:t> (2 </a:t>
            </a:r>
            <a:r>
              <a:rPr lang="es-CL" sz="1600" dirty="0" err="1">
                <a:ea typeface="Calibri"/>
                <a:cs typeface="Arial"/>
              </a:rPr>
              <a:t>CPUs</a:t>
            </a:r>
            <a:r>
              <a:rPr lang="es-CL" sz="1600" dirty="0">
                <a:ea typeface="Calibri"/>
                <a:cs typeface="Arial"/>
              </a:rPr>
              <a:t>)</a:t>
            </a:r>
            <a:endParaRPr lang="es-CL" sz="1600" dirty="0">
              <a:ea typeface="Calibri"/>
              <a:cs typeface="Times New Roman"/>
            </a:endParaRPr>
          </a:p>
          <a:p>
            <a:pPr marL="285750" lvl="0" indent="-285750">
              <a:lnSpc>
                <a:spcPct val="115000"/>
              </a:lnSpc>
              <a:spcAft>
                <a:spcPts val="0"/>
              </a:spcAft>
              <a:buFont typeface="Arial" panose="020B0604020202020204" pitchFamily="34" charset="0"/>
              <a:buChar char="•"/>
            </a:pPr>
            <a:r>
              <a:rPr lang="es-CL" sz="1600" dirty="0">
                <a:ea typeface="Calibri"/>
                <a:cs typeface="Arial"/>
              </a:rPr>
              <a:t>Memoria </a:t>
            </a:r>
            <a:r>
              <a:rPr lang="es-CL" sz="1600" dirty="0" smtClean="0">
                <a:ea typeface="Calibri"/>
                <a:cs typeface="Arial"/>
              </a:rPr>
              <a:t>RAM:	4 </a:t>
            </a:r>
            <a:r>
              <a:rPr lang="es-CL" sz="1600" dirty="0">
                <a:ea typeface="Calibri"/>
                <a:cs typeface="Arial"/>
              </a:rPr>
              <a:t>GB</a:t>
            </a:r>
            <a:endParaRPr lang="es-CL" sz="1600" dirty="0">
              <a:ea typeface="Calibri"/>
              <a:cs typeface="Times New Roman"/>
            </a:endParaRPr>
          </a:p>
          <a:p>
            <a:pPr marL="285750" lvl="0" indent="-285750">
              <a:lnSpc>
                <a:spcPct val="115000"/>
              </a:lnSpc>
              <a:spcAft>
                <a:spcPts val="0"/>
              </a:spcAft>
              <a:buFont typeface="Arial" panose="020B0604020202020204" pitchFamily="34" charset="0"/>
              <a:buChar char="•"/>
            </a:pPr>
            <a:r>
              <a:rPr lang="es-CL" sz="1600" dirty="0" smtClean="0">
                <a:ea typeface="Calibri"/>
                <a:cs typeface="Arial"/>
              </a:rPr>
              <a:t>Almacenamiento:  500 </a:t>
            </a:r>
            <a:r>
              <a:rPr lang="es-CL" sz="1600" dirty="0">
                <a:ea typeface="Calibri"/>
                <a:cs typeface="Arial"/>
              </a:rPr>
              <a:t>GB</a:t>
            </a:r>
            <a:endParaRPr lang="es-CL" sz="1600" dirty="0">
              <a:ea typeface="Calibri"/>
              <a:cs typeface="Times New Roman"/>
            </a:endParaRPr>
          </a:p>
          <a:p>
            <a:pPr marL="285750" lvl="0" indent="-285750">
              <a:lnSpc>
                <a:spcPct val="115000"/>
              </a:lnSpc>
              <a:spcAft>
                <a:spcPts val="1000"/>
              </a:spcAft>
              <a:buFont typeface="Arial" panose="020B0604020202020204" pitchFamily="34" charset="0"/>
              <a:buChar char="•"/>
            </a:pPr>
            <a:r>
              <a:rPr lang="es-CL" sz="1600" dirty="0">
                <a:ea typeface="Calibri"/>
                <a:cs typeface="Arial"/>
              </a:rPr>
              <a:t>Pantalla:	</a:t>
            </a:r>
            <a:r>
              <a:rPr lang="es-CL" sz="1600" dirty="0" smtClean="0">
                <a:ea typeface="Calibri"/>
                <a:cs typeface="Arial"/>
              </a:rPr>
              <a:t>13.3</a:t>
            </a:r>
            <a:r>
              <a:rPr lang="es-CL" sz="1600" dirty="0">
                <a:ea typeface="Calibri"/>
                <a:cs typeface="Arial"/>
              </a:rPr>
              <a:t>”</a:t>
            </a:r>
            <a:endParaRPr lang="es-CL" sz="1600" dirty="0">
              <a:effectLst/>
              <a:ea typeface="Calibri"/>
              <a:cs typeface="Times New Roman"/>
            </a:endParaRPr>
          </a:p>
        </p:txBody>
      </p:sp>
      <p:pic>
        <p:nvPicPr>
          <p:cNvPr id="1331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02491" y="3140968"/>
            <a:ext cx="3080441" cy="2310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87135466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Factibilidad Legal</a:t>
            </a:r>
            <a:endParaRPr lang="es-CL" dirty="0"/>
          </a:p>
        </p:txBody>
      </p:sp>
      <p:sp>
        <p:nvSpPr>
          <p:cNvPr id="3" name="2 Marcador de contenido"/>
          <p:cNvSpPr>
            <a:spLocks noGrp="1"/>
          </p:cNvSpPr>
          <p:nvPr>
            <p:ph idx="1"/>
          </p:nvPr>
        </p:nvSpPr>
        <p:spPr/>
        <p:txBody>
          <a:bodyPr>
            <a:normAutofit fontScale="70000" lnSpcReduction="20000"/>
          </a:bodyPr>
          <a:lstStyle/>
          <a:p>
            <a:pPr marL="0" indent="0">
              <a:buNone/>
            </a:pPr>
            <a:r>
              <a:rPr lang="es-CL" b="1" dirty="0" smtClean="0"/>
              <a:t>Decretos </a:t>
            </a:r>
            <a:r>
              <a:rPr lang="es-CL" b="1" dirty="0"/>
              <a:t>supremos:</a:t>
            </a:r>
            <a:endParaRPr lang="es-CL" dirty="0"/>
          </a:p>
          <a:p>
            <a:pPr lvl="0" algn="just"/>
            <a:r>
              <a:rPr lang="es-CL" dirty="0" smtClean="0"/>
              <a:t>Decreto </a:t>
            </a:r>
            <a:r>
              <a:rPr lang="es-CL" dirty="0"/>
              <a:t>83 (2004): Seguridad y confidencialidad.</a:t>
            </a:r>
          </a:p>
          <a:p>
            <a:pPr lvl="0" algn="just"/>
            <a:r>
              <a:rPr lang="es-CL" dirty="0"/>
              <a:t>Decreto 100 (2006): Desarrollo de sitios web.</a:t>
            </a:r>
          </a:p>
          <a:p>
            <a:pPr marL="0" indent="0">
              <a:buNone/>
            </a:pPr>
            <a:r>
              <a:rPr lang="es-CL" dirty="0"/>
              <a:t> </a:t>
            </a:r>
          </a:p>
          <a:p>
            <a:pPr marL="0" indent="0">
              <a:buNone/>
            </a:pPr>
            <a:r>
              <a:rPr lang="es-CL" b="1" dirty="0"/>
              <a:t>Leyes:</a:t>
            </a:r>
            <a:endParaRPr lang="es-CL" dirty="0"/>
          </a:p>
          <a:p>
            <a:pPr lvl="0" algn="just"/>
            <a:r>
              <a:rPr lang="es-CL" dirty="0"/>
              <a:t>Ley 17.336: De propiedad intelectual, especifica las obligaciones referidas a la propiedad sobre las creaciones intelectuales.</a:t>
            </a:r>
          </a:p>
          <a:p>
            <a:pPr marL="0" indent="0" algn="just">
              <a:buNone/>
            </a:pPr>
            <a:r>
              <a:rPr lang="es-CL" dirty="0"/>
              <a:t> </a:t>
            </a:r>
          </a:p>
          <a:p>
            <a:pPr lvl="0" algn="just"/>
            <a:r>
              <a:rPr lang="es-CL" dirty="0"/>
              <a:t>Ley 19.628: De protección de la vida privada en lo concerniente a datos personales.</a:t>
            </a:r>
          </a:p>
          <a:p>
            <a:pPr marL="0" indent="0" algn="just">
              <a:buNone/>
            </a:pPr>
            <a:r>
              <a:rPr lang="es-CL" dirty="0"/>
              <a:t> </a:t>
            </a:r>
          </a:p>
          <a:p>
            <a:pPr lvl="0" algn="just"/>
            <a:r>
              <a:rPr lang="es-CL" dirty="0"/>
              <a:t>Ley 19.653: Sobre probidad administrativa aplicable de los órganos de la administración del estado, que establece la publicidad y transparencia de los actos del estado.</a:t>
            </a:r>
          </a:p>
          <a:p>
            <a:pPr lvl="0"/>
            <a:endParaRPr lang="es-CL" dirty="0" smtClean="0"/>
          </a:p>
          <a:p>
            <a:endParaRPr lang="es-CL" dirty="0"/>
          </a:p>
        </p:txBody>
      </p:sp>
    </p:spTree>
    <p:extLst>
      <p:ext uri="{BB962C8B-B14F-4D97-AF65-F5344CB8AC3E}">
        <p14:creationId xmlns="" xmlns:p14="http://schemas.microsoft.com/office/powerpoint/2010/main" val="21226791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Factibilidad Operacional</a:t>
            </a:r>
            <a:endParaRPr lang="es-CL" dirty="0"/>
          </a:p>
        </p:txBody>
      </p:sp>
      <p:sp>
        <p:nvSpPr>
          <p:cNvPr id="3" name="2 Marcador de contenido"/>
          <p:cNvSpPr>
            <a:spLocks noGrp="1"/>
          </p:cNvSpPr>
          <p:nvPr>
            <p:ph idx="1"/>
          </p:nvPr>
        </p:nvSpPr>
        <p:spPr/>
        <p:txBody>
          <a:bodyPr>
            <a:normAutofit/>
          </a:bodyPr>
          <a:lstStyle/>
          <a:p>
            <a:r>
              <a:rPr lang="es-CL" sz="2800" dirty="0" smtClean="0"/>
              <a:t>Respaldo en decisiones SSVSA.</a:t>
            </a:r>
          </a:p>
          <a:p>
            <a:r>
              <a:rPr lang="es-CL" sz="2800" dirty="0" smtClean="0"/>
              <a:t>Decisiones directivas.</a:t>
            </a:r>
          </a:p>
          <a:p>
            <a:r>
              <a:rPr lang="es-CL" sz="2800" dirty="0" smtClean="0"/>
              <a:t>Énfasis en uso de TI (Local y Ministerial).</a:t>
            </a:r>
          </a:p>
          <a:p>
            <a:r>
              <a:rPr lang="es-CL" sz="2800" dirty="0" smtClean="0"/>
              <a:t>Mejoramiento continuo.</a:t>
            </a:r>
          </a:p>
          <a:p>
            <a:r>
              <a:rPr lang="es-CL" sz="2800" dirty="0" smtClean="0"/>
              <a:t>Usuarios capacitados.</a:t>
            </a:r>
          </a:p>
          <a:p>
            <a:r>
              <a:rPr lang="es-CL" sz="2800" dirty="0" smtClean="0"/>
              <a:t>Pocos usuarios con resistencia al cambio.</a:t>
            </a:r>
          </a:p>
          <a:p>
            <a:endParaRPr lang="es-CL" sz="2800" dirty="0"/>
          </a:p>
        </p:txBody>
      </p:sp>
    </p:spTree>
    <p:extLst>
      <p:ext uri="{BB962C8B-B14F-4D97-AF65-F5344CB8AC3E}">
        <p14:creationId xmlns="" xmlns:p14="http://schemas.microsoft.com/office/powerpoint/2010/main" val="34831869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1 Título"/>
          <p:cNvSpPr>
            <a:spLocks noGrp="1"/>
          </p:cNvSpPr>
          <p:nvPr>
            <p:ph type="title"/>
          </p:nvPr>
        </p:nvSpPr>
        <p:spPr>
          <a:xfrm>
            <a:off x="467544" y="0"/>
            <a:ext cx="8229600" cy="1143000"/>
          </a:xfrm>
        </p:spPr>
        <p:txBody>
          <a:bodyPr>
            <a:normAutofit/>
          </a:bodyPr>
          <a:lstStyle/>
          <a:p>
            <a:r>
              <a:rPr lang="es-CL" dirty="0" smtClean="0"/>
              <a:t>Estudio Financiero </a:t>
            </a:r>
            <a:r>
              <a:rPr lang="es-CL" sz="3200" dirty="0" smtClean="0"/>
              <a:t>(Situación anterior)</a:t>
            </a:r>
            <a:endParaRPr lang="es-CL" sz="2000" dirty="0"/>
          </a:p>
        </p:txBody>
      </p:sp>
      <p:graphicFrame>
        <p:nvGraphicFramePr>
          <p:cNvPr id="4" name="3 Marcador de contenido"/>
          <p:cNvGraphicFramePr>
            <a:graphicFrameLocks noGrp="1"/>
          </p:cNvGraphicFramePr>
          <p:nvPr>
            <p:ph idx="1"/>
            <p:extLst>
              <p:ext uri="{D42A27DB-BD31-4B8C-83A1-F6EECF244321}">
                <p14:modId xmlns="" xmlns:p14="http://schemas.microsoft.com/office/powerpoint/2010/main" val="1071976806"/>
              </p:ext>
            </p:extLst>
          </p:nvPr>
        </p:nvGraphicFramePr>
        <p:xfrm>
          <a:off x="539552" y="980728"/>
          <a:ext cx="8136903" cy="5184577"/>
        </p:xfrm>
        <a:graphic>
          <a:graphicData uri="http://schemas.openxmlformats.org/drawingml/2006/table">
            <a:tbl>
              <a:tblPr firstRow="1" firstCol="1" bandRow="1">
                <a:tableStyleId>{69012ECD-51FC-41F1-AA8D-1B2483CD663E}</a:tableStyleId>
              </a:tblPr>
              <a:tblGrid>
                <a:gridCol w="2453753"/>
                <a:gridCol w="1698752"/>
                <a:gridCol w="1875742"/>
                <a:gridCol w="971239"/>
                <a:gridCol w="1137417"/>
              </a:tblGrid>
              <a:tr h="507091">
                <a:tc>
                  <a:txBody>
                    <a:bodyPr/>
                    <a:lstStyle/>
                    <a:p>
                      <a:pPr algn="ctr">
                        <a:lnSpc>
                          <a:spcPct val="100000"/>
                        </a:lnSpc>
                        <a:spcAft>
                          <a:spcPts val="0"/>
                        </a:spcAft>
                      </a:pPr>
                      <a:r>
                        <a:rPr lang="es-CL" sz="1600" b="1" dirty="0">
                          <a:effectLst/>
                        </a:rPr>
                        <a:t>Actividad</a:t>
                      </a:r>
                      <a:endParaRPr lang="es-CL" sz="1600" b="1" dirty="0">
                        <a:effectLst/>
                        <a:latin typeface="Arial"/>
                        <a:ea typeface="Calibri"/>
                        <a:cs typeface="Times New Roman"/>
                      </a:endParaRPr>
                    </a:p>
                  </a:txBody>
                  <a:tcPr marL="43413" marR="43413" marT="0" marB="0" anchor="ctr"/>
                </a:tc>
                <a:tc>
                  <a:txBody>
                    <a:bodyPr/>
                    <a:lstStyle/>
                    <a:p>
                      <a:pPr algn="ctr">
                        <a:lnSpc>
                          <a:spcPct val="100000"/>
                        </a:lnSpc>
                        <a:spcAft>
                          <a:spcPts val="0"/>
                        </a:spcAft>
                      </a:pPr>
                      <a:r>
                        <a:rPr lang="es-CL" sz="1600" b="1" dirty="0">
                          <a:effectLst/>
                        </a:rPr>
                        <a:t>Encargado</a:t>
                      </a:r>
                      <a:endParaRPr lang="es-CL" sz="1600" b="1" dirty="0">
                        <a:effectLst/>
                        <a:latin typeface="Arial"/>
                        <a:ea typeface="Calibri"/>
                        <a:cs typeface="Times New Roman"/>
                      </a:endParaRPr>
                    </a:p>
                  </a:txBody>
                  <a:tcPr marL="43413" marR="43413" marT="0" marB="0" anchor="ctr"/>
                </a:tc>
                <a:tc>
                  <a:txBody>
                    <a:bodyPr/>
                    <a:lstStyle/>
                    <a:p>
                      <a:pPr algn="ctr">
                        <a:lnSpc>
                          <a:spcPct val="100000"/>
                        </a:lnSpc>
                        <a:spcAft>
                          <a:spcPts val="0"/>
                        </a:spcAft>
                      </a:pPr>
                      <a:r>
                        <a:rPr lang="es-CL" sz="1600" b="1" dirty="0" smtClean="0">
                          <a:effectLst/>
                        </a:rPr>
                        <a:t>Duración - Frecuencia</a:t>
                      </a:r>
                      <a:endParaRPr lang="es-CL" sz="1600" b="1" dirty="0">
                        <a:effectLst/>
                        <a:latin typeface="Arial"/>
                        <a:ea typeface="Calibri"/>
                        <a:cs typeface="Times New Roman"/>
                      </a:endParaRPr>
                    </a:p>
                  </a:txBody>
                  <a:tcPr marL="43413" marR="43413" marT="0" marB="0" anchor="ctr"/>
                </a:tc>
                <a:tc>
                  <a:txBody>
                    <a:bodyPr/>
                    <a:lstStyle/>
                    <a:p>
                      <a:pPr algn="ctr">
                        <a:lnSpc>
                          <a:spcPct val="100000"/>
                        </a:lnSpc>
                        <a:spcAft>
                          <a:spcPts val="0"/>
                        </a:spcAft>
                      </a:pPr>
                      <a:r>
                        <a:rPr lang="es-CL" sz="1600" b="1" dirty="0">
                          <a:effectLst/>
                        </a:rPr>
                        <a:t>Horas anual</a:t>
                      </a:r>
                      <a:endParaRPr lang="es-CL" sz="1600" b="1" dirty="0">
                        <a:effectLst/>
                        <a:latin typeface="Arial"/>
                        <a:ea typeface="Calibri"/>
                        <a:cs typeface="Times New Roman"/>
                      </a:endParaRPr>
                    </a:p>
                  </a:txBody>
                  <a:tcPr marL="43413" marR="43413" marT="0" marB="0" anchor="ctr"/>
                </a:tc>
                <a:tc>
                  <a:txBody>
                    <a:bodyPr/>
                    <a:lstStyle/>
                    <a:p>
                      <a:pPr algn="ctr">
                        <a:lnSpc>
                          <a:spcPct val="100000"/>
                        </a:lnSpc>
                        <a:spcAft>
                          <a:spcPts val="0"/>
                        </a:spcAft>
                      </a:pPr>
                      <a:r>
                        <a:rPr lang="es-CL" sz="1600" b="1" dirty="0">
                          <a:effectLst/>
                        </a:rPr>
                        <a:t>Costo anual (US$)</a:t>
                      </a:r>
                      <a:endParaRPr lang="es-CL" sz="1600" b="1" dirty="0">
                        <a:effectLst/>
                        <a:latin typeface="Arial"/>
                        <a:ea typeface="Calibri"/>
                        <a:cs typeface="Times New Roman"/>
                      </a:endParaRPr>
                    </a:p>
                  </a:txBody>
                  <a:tcPr marL="43413" marR="43413" marT="0" marB="0" anchor="ctr"/>
                </a:tc>
              </a:tr>
              <a:tr h="534634">
                <a:tc>
                  <a:txBody>
                    <a:bodyPr/>
                    <a:lstStyle/>
                    <a:p>
                      <a:pPr>
                        <a:lnSpc>
                          <a:spcPct val="100000"/>
                        </a:lnSpc>
                        <a:spcAft>
                          <a:spcPts val="0"/>
                        </a:spcAft>
                      </a:pPr>
                      <a:r>
                        <a:rPr lang="es-CL" sz="1400" dirty="0">
                          <a:effectLst/>
                        </a:rPr>
                        <a:t>Censo diario de pacientes</a:t>
                      </a:r>
                      <a:endParaRPr lang="es-CL" sz="14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3 horas diarias</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a:effectLst/>
                        </a:rPr>
                        <a:t>792</a:t>
                      </a:r>
                      <a:endParaRPr lang="es-CL" sz="140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3.120,48</a:t>
                      </a:r>
                      <a:endParaRPr lang="es-CL" sz="1400" dirty="0">
                        <a:effectLst/>
                        <a:latin typeface="Arial"/>
                        <a:ea typeface="Calibri"/>
                        <a:cs typeface="Times New Roman"/>
                      </a:endParaRPr>
                    </a:p>
                  </a:txBody>
                  <a:tcPr marL="43413" marR="43413" marT="0" marB="0" anchor="ctr"/>
                </a:tc>
              </a:tr>
              <a:tr h="634951">
                <a:tc>
                  <a:txBody>
                    <a:bodyPr/>
                    <a:lstStyle/>
                    <a:p>
                      <a:pPr>
                        <a:lnSpc>
                          <a:spcPct val="100000"/>
                        </a:lnSpc>
                        <a:spcAft>
                          <a:spcPts val="0"/>
                        </a:spcAft>
                      </a:pPr>
                      <a:r>
                        <a:rPr lang="es-CL" sz="1400" dirty="0">
                          <a:effectLst/>
                        </a:rPr>
                        <a:t>Impresión y distribución nómina de pacientes</a:t>
                      </a:r>
                      <a:endParaRPr lang="es-CL" sz="14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½ hora diaria</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dirty="0">
                          <a:effectLst/>
                        </a:rPr>
                        <a:t>132</a:t>
                      </a:r>
                      <a:endParaRPr lang="es-CL" sz="1400" dirty="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520,08</a:t>
                      </a:r>
                      <a:endParaRPr lang="es-CL" sz="1400" dirty="0">
                        <a:effectLst/>
                        <a:latin typeface="Arial"/>
                        <a:ea typeface="Calibri"/>
                        <a:cs typeface="Times New Roman"/>
                      </a:endParaRPr>
                    </a:p>
                  </a:txBody>
                  <a:tcPr marL="43413" marR="43413" marT="0" marB="0" anchor="ctr"/>
                </a:tc>
              </a:tr>
              <a:tr h="493586">
                <a:tc>
                  <a:txBody>
                    <a:bodyPr/>
                    <a:lstStyle/>
                    <a:p>
                      <a:pPr>
                        <a:lnSpc>
                          <a:spcPct val="100000"/>
                        </a:lnSpc>
                        <a:spcAft>
                          <a:spcPts val="0"/>
                        </a:spcAft>
                      </a:pPr>
                      <a:r>
                        <a:rPr lang="es-CL" sz="1400">
                          <a:effectLst/>
                        </a:rPr>
                        <a:t>Días cama ocupados</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a:effectLst/>
                        </a:rPr>
                        <a:t>Of. Administrativo - Estadística</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1 día – 1 vez al mes</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dirty="0">
                          <a:effectLst/>
                        </a:rPr>
                        <a:t>96</a:t>
                      </a:r>
                      <a:endParaRPr lang="es-CL" sz="1400" dirty="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378,24</a:t>
                      </a:r>
                      <a:endParaRPr lang="es-CL" sz="1400" dirty="0">
                        <a:effectLst/>
                        <a:latin typeface="Arial"/>
                        <a:ea typeface="Calibri"/>
                        <a:cs typeface="Times New Roman"/>
                      </a:endParaRPr>
                    </a:p>
                  </a:txBody>
                  <a:tcPr marL="43413" marR="43413" marT="0" marB="0" anchor="ctr"/>
                </a:tc>
              </a:tr>
              <a:tr h="760635">
                <a:tc>
                  <a:txBody>
                    <a:bodyPr/>
                    <a:lstStyle/>
                    <a:p>
                      <a:pPr>
                        <a:lnSpc>
                          <a:spcPct val="100000"/>
                        </a:lnSpc>
                        <a:spcAft>
                          <a:spcPts val="0"/>
                        </a:spcAft>
                      </a:pPr>
                      <a:r>
                        <a:rPr lang="es-CL" sz="1400" dirty="0">
                          <a:effectLst/>
                        </a:rPr>
                        <a:t>Planilla altas diarias</a:t>
                      </a:r>
                      <a:endParaRPr lang="es-CL" sz="14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a:effectLst/>
                        </a:rPr>
                        <a:t>Of. Administrativo - Estadística</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5 horas – 1 vez por semana (o 1 hora diaria)</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dirty="0">
                          <a:effectLst/>
                        </a:rPr>
                        <a:t>240</a:t>
                      </a:r>
                      <a:endParaRPr lang="es-CL" sz="1400" dirty="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945,6</a:t>
                      </a:r>
                      <a:endParaRPr lang="es-CL" sz="1400" dirty="0">
                        <a:effectLst/>
                        <a:latin typeface="Arial"/>
                        <a:ea typeface="Calibri"/>
                        <a:cs typeface="Times New Roman"/>
                      </a:endParaRPr>
                    </a:p>
                  </a:txBody>
                  <a:tcPr marL="43413" marR="43413" marT="0" marB="0" anchor="ctr"/>
                </a:tc>
              </a:tr>
              <a:tr h="680979">
                <a:tc>
                  <a:txBody>
                    <a:bodyPr/>
                    <a:lstStyle/>
                    <a:p>
                      <a:pPr>
                        <a:lnSpc>
                          <a:spcPct val="100000"/>
                        </a:lnSpc>
                        <a:spcAft>
                          <a:spcPts val="0"/>
                        </a:spcAft>
                      </a:pPr>
                      <a:r>
                        <a:rPr lang="es-CL" sz="1400">
                          <a:effectLst/>
                        </a:rPr>
                        <a:t>Generar información Minsal y SSVSA</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a:effectLst/>
                        </a:rPr>
                        <a:t>Of. Administrativo - Estadística</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1 semana – 1 vez al mes</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dirty="0">
                          <a:effectLst/>
                        </a:rPr>
                        <a:t>480</a:t>
                      </a:r>
                      <a:endParaRPr lang="es-CL" sz="1400" dirty="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1.891,2</a:t>
                      </a:r>
                      <a:endParaRPr lang="es-CL" sz="1400" dirty="0">
                        <a:effectLst/>
                        <a:latin typeface="Arial"/>
                        <a:ea typeface="Calibri"/>
                        <a:cs typeface="Times New Roman"/>
                      </a:endParaRPr>
                    </a:p>
                  </a:txBody>
                  <a:tcPr marL="43413" marR="43413" marT="0" marB="0" anchor="ctr"/>
                </a:tc>
              </a:tr>
              <a:tr h="507091">
                <a:tc>
                  <a:txBody>
                    <a:bodyPr/>
                    <a:lstStyle/>
                    <a:p>
                      <a:pPr>
                        <a:lnSpc>
                          <a:spcPct val="100000"/>
                        </a:lnSpc>
                        <a:spcAft>
                          <a:spcPts val="0"/>
                        </a:spcAft>
                      </a:pPr>
                      <a:r>
                        <a:rPr lang="es-CL" sz="1400">
                          <a:effectLst/>
                        </a:rPr>
                        <a:t>Gestionar hospitalización</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a:effectLst/>
                        </a:rPr>
                        <a:t>Jefe SOME</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½ hora </a:t>
                      </a:r>
                      <a:r>
                        <a:rPr lang="es-CL" sz="1400" b="1" dirty="0" smtClean="0">
                          <a:solidFill>
                            <a:schemeClr val="tx1"/>
                          </a:solidFill>
                          <a:effectLst/>
                        </a:rPr>
                        <a:t>- 50 </a:t>
                      </a:r>
                      <a:r>
                        <a:rPr lang="es-CL" sz="1400" b="1" dirty="0">
                          <a:solidFill>
                            <a:schemeClr val="tx1"/>
                          </a:solidFill>
                          <a:effectLst/>
                        </a:rPr>
                        <a:t>veces al mes.</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a:effectLst/>
                        </a:rPr>
                        <a:t>300</a:t>
                      </a:r>
                      <a:endParaRPr lang="es-CL" sz="140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4.755</a:t>
                      </a:r>
                      <a:endParaRPr lang="es-CL" sz="1400" dirty="0">
                        <a:effectLst/>
                        <a:latin typeface="Arial"/>
                        <a:ea typeface="Calibri"/>
                        <a:cs typeface="Times New Roman"/>
                      </a:endParaRPr>
                    </a:p>
                  </a:txBody>
                  <a:tcPr marL="43413" marR="43413" marT="0" marB="0" anchor="ctr"/>
                </a:tc>
              </a:tr>
              <a:tr h="680979">
                <a:tc>
                  <a:txBody>
                    <a:bodyPr/>
                    <a:lstStyle/>
                    <a:p>
                      <a:pPr>
                        <a:lnSpc>
                          <a:spcPct val="100000"/>
                        </a:lnSpc>
                        <a:spcAft>
                          <a:spcPts val="0"/>
                        </a:spcAft>
                      </a:pPr>
                      <a:r>
                        <a:rPr lang="es-CL" sz="1400">
                          <a:effectLst/>
                        </a:rPr>
                        <a:t>Ingresar datos paciente en admisión</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a:effectLst/>
                        </a:rPr>
                        <a:t>Secretaria SOME</a:t>
                      </a:r>
                      <a:endParaRPr lang="es-CL" sz="140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400" b="1" dirty="0">
                          <a:solidFill>
                            <a:schemeClr val="tx1"/>
                          </a:solidFill>
                          <a:effectLst/>
                        </a:rPr>
                        <a:t>20 </a:t>
                      </a:r>
                      <a:r>
                        <a:rPr lang="es-CL" sz="1400" b="1" dirty="0" smtClean="0">
                          <a:solidFill>
                            <a:schemeClr val="tx1"/>
                          </a:solidFill>
                          <a:effectLst/>
                        </a:rPr>
                        <a:t>minutos - </a:t>
                      </a:r>
                      <a:r>
                        <a:rPr lang="es-CL" sz="1400" b="1" dirty="0">
                          <a:solidFill>
                            <a:schemeClr val="tx1"/>
                          </a:solidFill>
                          <a:effectLst/>
                        </a:rPr>
                        <a:t>50 veces al mes.</a:t>
                      </a:r>
                      <a:endParaRPr lang="es-CL" sz="1400" b="1" dirty="0">
                        <a:solidFill>
                          <a:schemeClr val="tx1"/>
                        </a:solidFill>
                        <a:effectLst/>
                        <a:latin typeface="Arial"/>
                        <a:ea typeface="Calibri"/>
                        <a:cs typeface="Times New Roman"/>
                      </a:endParaRPr>
                    </a:p>
                  </a:txBody>
                  <a:tcPr marL="43413" marR="43413" marT="0" marB="0" anchor="ctr">
                    <a:solidFill>
                      <a:schemeClr val="accent3">
                        <a:lumMod val="40000"/>
                        <a:lumOff val="60000"/>
                      </a:schemeClr>
                    </a:solidFill>
                  </a:tcPr>
                </a:tc>
                <a:tc>
                  <a:txBody>
                    <a:bodyPr/>
                    <a:lstStyle/>
                    <a:p>
                      <a:pPr algn="r">
                        <a:lnSpc>
                          <a:spcPct val="100000"/>
                        </a:lnSpc>
                        <a:spcAft>
                          <a:spcPts val="0"/>
                        </a:spcAft>
                      </a:pPr>
                      <a:r>
                        <a:rPr lang="es-CL" sz="1400">
                          <a:effectLst/>
                        </a:rPr>
                        <a:t>198</a:t>
                      </a:r>
                      <a:endParaRPr lang="es-CL" sz="140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1400" dirty="0" smtClean="0">
                          <a:effectLst/>
                        </a:rPr>
                        <a:t>772,2</a:t>
                      </a:r>
                      <a:endParaRPr lang="es-CL" sz="1400" dirty="0">
                        <a:effectLst/>
                        <a:latin typeface="Arial"/>
                        <a:ea typeface="Calibri"/>
                        <a:cs typeface="Times New Roman"/>
                      </a:endParaRPr>
                    </a:p>
                  </a:txBody>
                  <a:tcPr marL="43413" marR="43413" marT="0" marB="0" anchor="ctr"/>
                </a:tc>
              </a:tr>
              <a:tr h="384631">
                <a:tc>
                  <a:txBody>
                    <a:bodyPr/>
                    <a:lstStyle/>
                    <a:p>
                      <a:pPr>
                        <a:lnSpc>
                          <a:spcPct val="100000"/>
                        </a:lnSpc>
                      </a:pPr>
                      <a:endParaRPr lang="es-CL" sz="1200" dirty="0">
                        <a:effectLst/>
                        <a:latin typeface="Calibri"/>
                      </a:endParaRPr>
                    </a:p>
                  </a:txBody>
                  <a:tcPr marL="43413" marR="43413" marT="0" marB="0" anchor="ctr"/>
                </a:tc>
                <a:tc>
                  <a:txBody>
                    <a:bodyPr/>
                    <a:lstStyle/>
                    <a:p>
                      <a:pPr>
                        <a:lnSpc>
                          <a:spcPct val="100000"/>
                        </a:lnSpc>
                      </a:pPr>
                      <a:endParaRPr lang="es-CL" sz="1200">
                        <a:effectLst/>
                        <a:latin typeface="Calibri"/>
                      </a:endParaRPr>
                    </a:p>
                  </a:txBody>
                  <a:tcPr marL="43413" marR="43413" marT="0" marB="0" anchor="ctr"/>
                </a:tc>
                <a:tc>
                  <a:txBody>
                    <a:bodyPr/>
                    <a:lstStyle/>
                    <a:p>
                      <a:pPr>
                        <a:lnSpc>
                          <a:spcPct val="100000"/>
                        </a:lnSpc>
                        <a:spcAft>
                          <a:spcPts val="0"/>
                        </a:spcAft>
                      </a:pPr>
                      <a:r>
                        <a:rPr lang="es-CL" sz="1200" dirty="0">
                          <a:effectLst/>
                        </a:rPr>
                        <a:t> </a:t>
                      </a:r>
                      <a:endParaRPr lang="es-CL" sz="1200" dirty="0">
                        <a:effectLst/>
                        <a:latin typeface="Arial"/>
                        <a:ea typeface="Calibri"/>
                        <a:cs typeface="Times New Roman"/>
                      </a:endParaRPr>
                    </a:p>
                  </a:txBody>
                  <a:tcPr marL="43413" marR="43413" marT="0" marB="0" anchor="ctr"/>
                </a:tc>
                <a:tc>
                  <a:txBody>
                    <a:bodyPr/>
                    <a:lstStyle/>
                    <a:p>
                      <a:pPr>
                        <a:lnSpc>
                          <a:spcPct val="100000"/>
                        </a:lnSpc>
                        <a:spcAft>
                          <a:spcPts val="0"/>
                        </a:spcAft>
                      </a:pPr>
                      <a:r>
                        <a:rPr lang="es-CL" sz="1200" dirty="0">
                          <a:effectLst/>
                        </a:rPr>
                        <a:t>TOTAL US$</a:t>
                      </a:r>
                      <a:endParaRPr lang="es-CL" sz="1200" dirty="0">
                        <a:effectLst/>
                        <a:latin typeface="Arial"/>
                        <a:ea typeface="Calibri"/>
                        <a:cs typeface="Times New Roman"/>
                      </a:endParaRPr>
                    </a:p>
                  </a:txBody>
                  <a:tcPr marL="43413" marR="43413" marT="0" marB="0" anchor="ctr"/>
                </a:tc>
                <a:tc>
                  <a:txBody>
                    <a:bodyPr/>
                    <a:lstStyle/>
                    <a:p>
                      <a:pPr algn="r">
                        <a:lnSpc>
                          <a:spcPct val="100000"/>
                        </a:lnSpc>
                        <a:spcAft>
                          <a:spcPts val="0"/>
                        </a:spcAft>
                      </a:pPr>
                      <a:r>
                        <a:rPr lang="es-CL" sz="2000" b="1" dirty="0" smtClean="0">
                          <a:solidFill>
                            <a:srgbClr val="FF0000"/>
                          </a:solidFill>
                          <a:effectLst/>
                        </a:rPr>
                        <a:t>12.383</a:t>
                      </a:r>
                      <a:endParaRPr lang="es-CL" sz="2000" b="1" dirty="0">
                        <a:solidFill>
                          <a:srgbClr val="FF0000"/>
                        </a:solidFill>
                        <a:effectLst/>
                        <a:latin typeface="Arial"/>
                        <a:ea typeface="Calibri"/>
                        <a:cs typeface="Times New Roman"/>
                      </a:endParaRPr>
                    </a:p>
                  </a:txBody>
                  <a:tcPr marL="43413" marR="43413" marT="0" marB="0" anchor="ctr"/>
                </a:tc>
              </a:tr>
            </a:tbl>
          </a:graphicData>
        </a:graphic>
      </p:graphicFrame>
    </p:spTree>
    <p:extLst>
      <p:ext uri="{BB962C8B-B14F-4D97-AF65-F5344CB8AC3E}">
        <p14:creationId xmlns="" xmlns:p14="http://schemas.microsoft.com/office/powerpoint/2010/main" val="158404290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4 Marcador de contenido"/>
          <p:cNvGraphicFramePr>
            <a:graphicFrameLocks noGrp="1"/>
          </p:cNvGraphicFramePr>
          <p:nvPr>
            <p:ph idx="1"/>
            <p:extLst>
              <p:ext uri="{D42A27DB-BD31-4B8C-83A1-F6EECF244321}">
                <p14:modId xmlns="" xmlns:p14="http://schemas.microsoft.com/office/powerpoint/2010/main" val="1937310847"/>
              </p:ext>
            </p:extLst>
          </p:nvPr>
        </p:nvGraphicFramePr>
        <p:xfrm>
          <a:off x="539552" y="980729"/>
          <a:ext cx="8157591" cy="4923637"/>
        </p:xfrm>
        <a:graphic>
          <a:graphicData uri="http://schemas.openxmlformats.org/drawingml/2006/table">
            <a:tbl>
              <a:tblPr firstRow="1" firstCol="1" bandRow="1">
                <a:tableStyleId>{69012ECD-51FC-41F1-AA8D-1B2483CD663E}</a:tableStyleId>
              </a:tblPr>
              <a:tblGrid>
                <a:gridCol w="2537612"/>
                <a:gridCol w="1724192"/>
                <a:gridCol w="1723324"/>
                <a:gridCol w="910980"/>
                <a:gridCol w="1261483"/>
              </a:tblGrid>
              <a:tr h="539078">
                <a:tc>
                  <a:txBody>
                    <a:bodyPr/>
                    <a:lstStyle/>
                    <a:p>
                      <a:pPr algn="ctr">
                        <a:lnSpc>
                          <a:spcPct val="100000"/>
                        </a:lnSpc>
                        <a:spcAft>
                          <a:spcPts val="0"/>
                        </a:spcAft>
                      </a:pPr>
                      <a:r>
                        <a:rPr lang="es-CL" sz="1600" b="1" dirty="0">
                          <a:effectLst/>
                        </a:rPr>
                        <a:t>Actividad</a:t>
                      </a:r>
                      <a:endParaRPr lang="es-CL" sz="1600" b="1" dirty="0">
                        <a:effectLst/>
                        <a:latin typeface="Arial"/>
                        <a:ea typeface="Calibri"/>
                        <a:cs typeface="Times New Roman"/>
                      </a:endParaRPr>
                    </a:p>
                  </a:txBody>
                  <a:tcPr marL="44450" marR="44450" marT="0" marB="0" anchor="ctr"/>
                </a:tc>
                <a:tc>
                  <a:txBody>
                    <a:bodyPr/>
                    <a:lstStyle/>
                    <a:p>
                      <a:pPr algn="ctr">
                        <a:lnSpc>
                          <a:spcPct val="100000"/>
                        </a:lnSpc>
                        <a:spcAft>
                          <a:spcPts val="0"/>
                        </a:spcAft>
                      </a:pPr>
                      <a:r>
                        <a:rPr lang="es-CL" sz="1600" b="1" dirty="0">
                          <a:effectLst/>
                        </a:rPr>
                        <a:t>Encargado</a:t>
                      </a:r>
                      <a:endParaRPr lang="es-CL" sz="1600" b="1" dirty="0">
                        <a:effectLst/>
                        <a:latin typeface="Arial"/>
                        <a:ea typeface="Calibri"/>
                        <a:cs typeface="Times New Roman"/>
                      </a:endParaRPr>
                    </a:p>
                  </a:txBody>
                  <a:tcPr marL="44450" marR="44450" marT="0" marB="0" anchor="ctr"/>
                </a:tc>
                <a:tc>
                  <a:txBody>
                    <a:bodyPr/>
                    <a:lstStyle/>
                    <a:p>
                      <a:pPr algn="ctr">
                        <a:lnSpc>
                          <a:spcPct val="100000"/>
                        </a:lnSpc>
                        <a:spcAft>
                          <a:spcPts val="0"/>
                        </a:spcAft>
                      </a:pPr>
                      <a:r>
                        <a:rPr lang="es-CL" sz="1600" b="1" dirty="0" smtClean="0">
                          <a:effectLst/>
                        </a:rPr>
                        <a:t>Duración - Frecuencia</a:t>
                      </a:r>
                      <a:endParaRPr lang="es-CL" sz="1600" b="1" dirty="0">
                        <a:effectLst/>
                        <a:latin typeface="Arial"/>
                        <a:ea typeface="Calibri"/>
                        <a:cs typeface="Times New Roman"/>
                      </a:endParaRPr>
                    </a:p>
                  </a:txBody>
                  <a:tcPr marL="44450" marR="44450" marT="0" marB="0" anchor="ctr"/>
                </a:tc>
                <a:tc>
                  <a:txBody>
                    <a:bodyPr/>
                    <a:lstStyle/>
                    <a:p>
                      <a:pPr algn="ctr">
                        <a:lnSpc>
                          <a:spcPct val="100000"/>
                        </a:lnSpc>
                        <a:spcAft>
                          <a:spcPts val="0"/>
                        </a:spcAft>
                      </a:pPr>
                      <a:r>
                        <a:rPr lang="es-CL" sz="1600" b="1" dirty="0">
                          <a:effectLst/>
                        </a:rPr>
                        <a:t>Horas anual</a:t>
                      </a:r>
                      <a:endParaRPr lang="es-CL" sz="1600" b="1" dirty="0">
                        <a:effectLst/>
                        <a:latin typeface="Arial"/>
                        <a:ea typeface="Calibri"/>
                        <a:cs typeface="Times New Roman"/>
                      </a:endParaRPr>
                    </a:p>
                  </a:txBody>
                  <a:tcPr marL="44450" marR="44450" marT="0" marB="0" anchor="ctr"/>
                </a:tc>
                <a:tc>
                  <a:txBody>
                    <a:bodyPr/>
                    <a:lstStyle/>
                    <a:p>
                      <a:pPr algn="ctr">
                        <a:lnSpc>
                          <a:spcPct val="100000"/>
                        </a:lnSpc>
                        <a:spcAft>
                          <a:spcPts val="0"/>
                        </a:spcAft>
                      </a:pPr>
                      <a:r>
                        <a:rPr lang="es-CL" sz="1600" b="1" dirty="0">
                          <a:effectLst/>
                        </a:rPr>
                        <a:t>Costo anual (US$)</a:t>
                      </a:r>
                      <a:endParaRPr lang="es-CL" sz="1600" b="1" dirty="0">
                        <a:effectLst/>
                        <a:latin typeface="Arial"/>
                        <a:ea typeface="Calibri"/>
                        <a:cs typeface="Times New Roman"/>
                      </a:endParaRPr>
                    </a:p>
                  </a:txBody>
                  <a:tcPr marL="44450" marR="44450" marT="0" marB="0" anchor="ctr"/>
                </a:tc>
              </a:tr>
              <a:tr h="487318">
                <a:tc>
                  <a:txBody>
                    <a:bodyPr/>
                    <a:lstStyle/>
                    <a:p>
                      <a:pPr>
                        <a:lnSpc>
                          <a:spcPct val="100000"/>
                        </a:lnSpc>
                        <a:spcAft>
                          <a:spcPts val="0"/>
                        </a:spcAft>
                      </a:pPr>
                      <a:r>
                        <a:rPr lang="es-CL" sz="1400" dirty="0">
                          <a:effectLst/>
                        </a:rPr>
                        <a:t>Censo diario de pacientes</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a:effectLst/>
                        </a:rPr>
                        <a:t>5</a:t>
                      </a:r>
                      <a:r>
                        <a:rPr lang="es-CL" sz="1400" b="1" dirty="0" smtClean="0">
                          <a:effectLst/>
                        </a:rPr>
                        <a:t> minutos </a:t>
                      </a:r>
                      <a:r>
                        <a:rPr lang="es-CL" sz="1400" b="1" dirty="0">
                          <a:effectLst/>
                        </a:rPr>
                        <a:t>diario</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CL" sz="1400" dirty="0" smtClean="0">
                          <a:effectLst/>
                        </a:rPr>
                        <a:t>22</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CL" sz="1400" dirty="0" smtClean="0">
                          <a:effectLst/>
                        </a:rPr>
                        <a:t>86,68</a:t>
                      </a:r>
                      <a:endParaRPr lang="es-CL" sz="1400" dirty="0">
                        <a:effectLst/>
                        <a:latin typeface="Arial"/>
                        <a:ea typeface="Calibri"/>
                        <a:cs typeface="Times New Roman"/>
                      </a:endParaRPr>
                    </a:p>
                  </a:txBody>
                  <a:tcPr marL="44450" marR="44450" marT="0" marB="0" anchor="ctr"/>
                </a:tc>
              </a:tr>
              <a:tr h="739062">
                <a:tc>
                  <a:txBody>
                    <a:bodyPr/>
                    <a:lstStyle/>
                    <a:p>
                      <a:pPr>
                        <a:lnSpc>
                          <a:spcPct val="100000"/>
                        </a:lnSpc>
                        <a:spcAft>
                          <a:spcPts val="0"/>
                        </a:spcAft>
                      </a:pPr>
                      <a:r>
                        <a:rPr lang="es-CL" sz="1400" dirty="0">
                          <a:effectLst/>
                        </a:rPr>
                        <a:t>Impresión y distribución nómina de pacientes</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smtClean="0">
                          <a:effectLst/>
                        </a:rPr>
                        <a:t>15 minutos </a:t>
                      </a:r>
                      <a:r>
                        <a:rPr lang="es-CL" sz="1400" b="1" dirty="0">
                          <a:effectLst/>
                        </a:rPr>
                        <a:t>diario</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ES_tradnl" sz="1400" dirty="0" smtClean="0">
                          <a:effectLst/>
                          <a:latin typeface="Arial"/>
                          <a:ea typeface="Calibri"/>
                          <a:cs typeface="Times New Roman"/>
                        </a:rPr>
                        <a:t>66</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CL" sz="1400" dirty="0" smtClean="0">
                          <a:effectLst/>
                        </a:rPr>
                        <a:t>260,04</a:t>
                      </a:r>
                      <a:endParaRPr lang="es-CL" sz="1400" dirty="0">
                        <a:effectLst/>
                        <a:latin typeface="Arial"/>
                        <a:ea typeface="Calibri"/>
                        <a:cs typeface="Times New Roman"/>
                      </a:endParaRPr>
                    </a:p>
                  </a:txBody>
                  <a:tcPr marL="44450" marR="44450" marT="0" marB="0" anchor="ctr"/>
                </a:tc>
              </a:tr>
              <a:tr h="487318">
                <a:tc>
                  <a:txBody>
                    <a:bodyPr/>
                    <a:lstStyle/>
                    <a:p>
                      <a:pPr>
                        <a:lnSpc>
                          <a:spcPct val="100000"/>
                        </a:lnSpc>
                        <a:spcAft>
                          <a:spcPts val="0"/>
                        </a:spcAft>
                      </a:pPr>
                      <a:r>
                        <a:rPr lang="es-CL" sz="1400">
                          <a:effectLst/>
                        </a:rPr>
                        <a:t>Días cama ocupados</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smtClean="0">
                          <a:effectLst/>
                        </a:rPr>
                        <a:t>10 minutos </a:t>
                      </a:r>
                      <a:r>
                        <a:rPr lang="es-CL" sz="1400" b="1" dirty="0">
                          <a:effectLst/>
                        </a:rPr>
                        <a:t>– 1 vez al mes</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ES_tradnl" sz="1400" dirty="0" smtClean="0">
                          <a:effectLst/>
                          <a:latin typeface="+mn-lt"/>
                          <a:ea typeface="+mn-ea"/>
                          <a:cs typeface="+mn-cs"/>
                        </a:rPr>
                        <a:t>2</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CL" sz="1400" dirty="0" smtClean="0">
                          <a:effectLst/>
                        </a:rPr>
                        <a:t>7,88</a:t>
                      </a:r>
                      <a:endParaRPr lang="es-CL" sz="1400" dirty="0">
                        <a:effectLst/>
                        <a:latin typeface="Arial"/>
                        <a:ea typeface="Calibri"/>
                        <a:cs typeface="Times New Roman"/>
                      </a:endParaRPr>
                    </a:p>
                  </a:txBody>
                  <a:tcPr marL="44450" marR="44450" marT="0" marB="0" anchor="ctr"/>
                </a:tc>
              </a:tr>
              <a:tr h="487318">
                <a:tc>
                  <a:txBody>
                    <a:bodyPr/>
                    <a:lstStyle/>
                    <a:p>
                      <a:pPr>
                        <a:lnSpc>
                          <a:spcPct val="100000"/>
                        </a:lnSpc>
                        <a:spcAft>
                          <a:spcPts val="0"/>
                        </a:spcAft>
                      </a:pPr>
                      <a:r>
                        <a:rPr lang="es-CL" sz="1400">
                          <a:effectLst/>
                        </a:rPr>
                        <a:t>Planilla altas diarias</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a:effectLst/>
                        </a:rPr>
                        <a:t>5</a:t>
                      </a:r>
                      <a:r>
                        <a:rPr lang="es-CL" sz="1400" b="1" dirty="0" smtClean="0">
                          <a:effectLst/>
                        </a:rPr>
                        <a:t> minutos </a:t>
                      </a:r>
                      <a:r>
                        <a:rPr lang="es-CL" sz="1400" b="1" dirty="0">
                          <a:effectLst/>
                        </a:rPr>
                        <a:t>– 1 vez por semana </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ES_tradnl" sz="1400" dirty="0" smtClean="0">
                          <a:effectLst/>
                          <a:latin typeface="+mn-lt"/>
                          <a:ea typeface="+mn-ea"/>
                          <a:cs typeface="+mn-cs"/>
                        </a:rPr>
                        <a:t>4</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ES_tradnl" sz="1400" dirty="0" smtClean="0">
                          <a:effectLst/>
                          <a:latin typeface="+mn-lt"/>
                          <a:ea typeface="+mn-ea"/>
                          <a:cs typeface="+mn-cs"/>
                        </a:rPr>
                        <a:t>15,76</a:t>
                      </a:r>
                    </a:p>
                  </a:txBody>
                  <a:tcPr marL="44450" marR="44450" marT="0" marB="0" anchor="ctr"/>
                </a:tc>
              </a:tr>
              <a:tr h="739062">
                <a:tc>
                  <a:txBody>
                    <a:bodyPr/>
                    <a:lstStyle/>
                    <a:p>
                      <a:pPr>
                        <a:lnSpc>
                          <a:spcPct val="100000"/>
                        </a:lnSpc>
                        <a:spcAft>
                          <a:spcPts val="0"/>
                        </a:spcAft>
                      </a:pPr>
                      <a:r>
                        <a:rPr lang="es-CL" sz="1400">
                          <a:effectLst/>
                        </a:rPr>
                        <a:t>Generar información Minsal y SSVSA</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dirty="0">
                          <a:effectLst/>
                        </a:rPr>
                        <a:t>Of. Administrativo - Estadística</a:t>
                      </a:r>
                      <a:endParaRPr lang="es-CL" sz="1400" dirty="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smtClean="0">
                          <a:effectLst/>
                        </a:rPr>
                        <a:t>5</a:t>
                      </a:r>
                      <a:r>
                        <a:rPr lang="es-CL" sz="1400" b="1" baseline="0" dirty="0" smtClean="0">
                          <a:effectLst/>
                        </a:rPr>
                        <a:t> minutos</a:t>
                      </a:r>
                      <a:r>
                        <a:rPr lang="es-CL" sz="1400" b="1" dirty="0" smtClean="0">
                          <a:effectLst/>
                        </a:rPr>
                        <a:t> </a:t>
                      </a:r>
                      <a:r>
                        <a:rPr lang="es-CL" sz="1400" b="1" dirty="0">
                          <a:effectLst/>
                        </a:rPr>
                        <a:t>– 1 vez al mes</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CL" sz="1400" dirty="0" smtClean="0">
                          <a:effectLst/>
                        </a:rPr>
                        <a:t>1</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ES_tradnl" sz="1400" dirty="0" smtClean="0">
                          <a:effectLst/>
                          <a:latin typeface="+mn-lt"/>
                          <a:ea typeface="+mn-ea"/>
                          <a:cs typeface="+mn-cs"/>
                        </a:rPr>
                        <a:t>3,94</a:t>
                      </a:r>
                    </a:p>
                  </a:txBody>
                  <a:tcPr marL="44450" marR="44450" marT="0" marB="0" anchor="ctr"/>
                </a:tc>
              </a:tr>
              <a:tr h="487318">
                <a:tc>
                  <a:txBody>
                    <a:bodyPr/>
                    <a:lstStyle/>
                    <a:p>
                      <a:pPr>
                        <a:lnSpc>
                          <a:spcPct val="100000"/>
                        </a:lnSpc>
                        <a:spcAft>
                          <a:spcPts val="0"/>
                        </a:spcAft>
                      </a:pPr>
                      <a:r>
                        <a:rPr lang="es-CL" sz="1400">
                          <a:effectLst/>
                        </a:rPr>
                        <a:t>Gestionar hospitalización</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a:effectLst/>
                        </a:rPr>
                        <a:t>Jefe SOME</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smtClean="0">
                          <a:effectLst/>
                        </a:rPr>
                        <a:t>10 </a:t>
                      </a:r>
                      <a:r>
                        <a:rPr lang="es-CL" sz="1400" b="1" dirty="0">
                          <a:effectLst/>
                        </a:rPr>
                        <a:t>minutos 50 veces al mes.</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CL" sz="1400" dirty="0" smtClean="0">
                          <a:effectLst/>
                        </a:rPr>
                        <a:t>100</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ES_tradnl" sz="1400" dirty="0" smtClean="0">
                          <a:effectLst/>
                          <a:latin typeface="+mn-lt"/>
                          <a:ea typeface="+mn-ea"/>
                          <a:cs typeface="+mn-cs"/>
                        </a:rPr>
                        <a:t>1.585</a:t>
                      </a:r>
                      <a:endParaRPr lang="es-CL" sz="1400" dirty="0">
                        <a:effectLst/>
                        <a:latin typeface="Arial"/>
                        <a:ea typeface="Calibri"/>
                        <a:cs typeface="Times New Roman"/>
                      </a:endParaRPr>
                    </a:p>
                  </a:txBody>
                  <a:tcPr marL="44450" marR="44450" marT="0" marB="0" anchor="ctr"/>
                </a:tc>
              </a:tr>
              <a:tr h="606643">
                <a:tc>
                  <a:txBody>
                    <a:bodyPr/>
                    <a:lstStyle/>
                    <a:p>
                      <a:pPr>
                        <a:lnSpc>
                          <a:spcPct val="100000"/>
                        </a:lnSpc>
                        <a:spcAft>
                          <a:spcPts val="0"/>
                        </a:spcAft>
                      </a:pPr>
                      <a:r>
                        <a:rPr lang="es-CL" sz="1400">
                          <a:effectLst/>
                        </a:rPr>
                        <a:t>Ingresar datos paciente en admisión</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a:effectLst/>
                        </a:rPr>
                        <a:t>Secretaria SOME</a:t>
                      </a:r>
                      <a:endParaRPr lang="es-CL" sz="1400">
                        <a:effectLst/>
                        <a:latin typeface="Arial"/>
                        <a:ea typeface="Calibri"/>
                        <a:cs typeface="Times New Roman"/>
                      </a:endParaRPr>
                    </a:p>
                  </a:txBody>
                  <a:tcPr marL="44450" marR="44450" marT="0" marB="0" anchor="ctr"/>
                </a:tc>
                <a:tc>
                  <a:txBody>
                    <a:bodyPr/>
                    <a:lstStyle/>
                    <a:p>
                      <a:pPr>
                        <a:lnSpc>
                          <a:spcPct val="100000"/>
                        </a:lnSpc>
                        <a:spcAft>
                          <a:spcPts val="0"/>
                        </a:spcAft>
                      </a:pPr>
                      <a:r>
                        <a:rPr lang="es-CL" sz="1400" b="1" dirty="0" smtClean="0">
                          <a:effectLst/>
                        </a:rPr>
                        <a:t>10 </a:t>
                      </a:r>
                      <a:r>
                        <a:rPr lang="es-CL" sz="1400" b="1" dirty="0">
                          <a:effectLst/>
                        </a:rPr>
                        <a:t>minutos 50 veces al mes.</a:t>
                      </a:r>
                      <a:endParaRPr lang="es-CL" sz="1400" b="1" dirty="0">
                        <a:effectLst/>
                        <a:latin typeface="Arial"/>
                        <a:ea typeface="Calibri"/>
                        <a:cs typeface="Times New Roman"/>
                      </a:endParaRPr>
                    </a:p>
                  </a:txBody>
                  <a:tcPr marL="44450" marR="44450" marT="0" marB="0" anchor="ctr">
                    <a:solidFill>
                      <a:srgbClr val="92D050">
                        <a:alpha val="44000"/>
                      </a:srgbClr>
                    </a:solidFill>
                  </a:tcPr>
                </a:tc>
                <a:tc>
                  <a:txBody>
                    <a:bodyPr/>
                    <a:lstStyle/>
                    <a:p>
                      <a:pPr algn="r">
                        <a:lnSpc>
                          <a:spcPct val="100000"/>
                        </a:lnSpc>
                        <a:spcAft>
                          <a:spcPts val="0"/>
                        </a:spcAft>
                      </a:pPr>
                      <a:r>
                        <a:rPr lang="es-CL" sz="1400" dirty="0" smtClean="0">
                          <a:effectLst/>
                        </a:rPr>
                        <a:t>100</a:t>
                      </a:r>
                      <a:endParaRPr lang="es-CL" sz="1400" dirty="0">
                        <a:effectLst/>
                        <a:latin typeface="Arial"/>
                        <a:ea typeface="Calibri"/>
                        <a:cs typeface="Times New Roman"/>
                      </a:endParaRPr>
                    </a:p>
                  </a:txBody>
                  <a:tcPr marL="44450" marR="44450" marT="0" marB="0" anchor="ctr"/>
                </a:tc>
                <a:tc>
                  <a:txBody>
                    <a:bodyPr/>
                    <a:lstStyle/>
                    <a:p>
                      <a:pPr algn="r">
                        <a:lnSpc>
                          <a:spcPct val="100000"/>
                        </a:lnSpc>
                        <a:spcAft>
                          <a:spcPts val="0"/>
                        </a:spcAft>
                      </a:pPr>
                      <a:r>
                        <a:rPr lang="es-ES_tradnl" sz="1400" dirty="0" smtClean="0">
                          <a:effectLst/>
                          <a:latin typeface="+mn-lt"/>
                          <a:ea typeface="+mn-ea"/>
                          <a:cs typeface="+mn-cs"/>
                        </a:rPr>
                        <a:t>395</a:t>
                      </a:r>
                      <a:endParaRPr lang="es-CL" sz="1400" dirty="0">
                        <a:effectLst/>
                        <a:latin typeface="Arial"/>
                        <a:ea typeface="Calibri"/>
                        <a:cs typeface="Times New Roman"/>
                      </a:endParaRPr>
                    </a:p>
                  </a:txBody>
                  <a:tcPr marL="44450" marR="44450" marT="0" marB="0" anchor="ctr"/>
                </a:tc>
              </a:tr>
              <a:tr h="335022">
                <a:tc>
                  <a:txBody>
                    <a:bodyPr/>
                    <a:lstStyle/>
                    <a:p>
                      <a:pPr>
                        <a:lnSpc>
                          <a:spcPct val="115000"/>
                        </a:lnSpc>
                      </a:pPr>
                      <a:endParaRPr lang="es-CL" sz="1400">
                        <a:effectLst/>
                        <a:latin typeface="Calibri"/>
                      </a:endParaRPr>
                    </a:p>
                  </a:txBody>
                  <a:tcPr marL="44450" marR="44450" marT="0" marB="0" anchor="ctr"/>
                </a:tc>
                <a:tc>
                  <a:txBody>
                    <a:bodyPr/>
                    <a:lstStyle/>
                    <a:p>
                      <a:pPr>
                        <a:lnSpc>
                          <a:spcPct val="115000"/>
                        </a:lnSpc>
                      </a:pPr>
                      <a:endParaRPr lang="es-CL" sz="1400">
                        <a:effectLst/>
                        <a:latin typeface="Calibri"/>
                      </a:endParaRPr>
                    </a:p>
                  </a:txBody>
                  <a:tcPr marL="44450" marR="44450" marT="0" marB="0" anchor="ctr"/>
                </a:tc>
                <a:tc>
                  <a:txBody>
                    <a:bodyPr/>
                    <a:lstStyle/>
                    <a:p>
                      <a:pPr>
                        <a:lnSpc>
                          <a:spcPct val="115000"/>
                        </a:lnSpc>
                        <a:spcAft>
                          <a:spcPts val="0"/>
                        </a:spcAft>
                      </a:pPr>
                      <a:r>
                        <a:rPr lang="es-CL" sz="1400">
                          <a:effectLst/>
                        </a:rPr>
                        <a:t> </a:t>
                      </a:r>
                      <a:endParaRPr lang="es-CL" sz="1400">
                        <a:effectLst/>
                        <a:latin typeface="Arial"/>
                        <a:ea typeface="Calibri"/>
                        <a:cs typeface="Times New Roman"/>
                      </a:endParaRPr>
                    </a:p>
                  </a:txBody>
                  <a:tcPr marL="44450" marR="44450" marT="0" marB="0" anchor="ctr"/>
                </a:tc>
                <a:tc>
                  <a:txBody>
                    <a:bodyPr/>
                    <a:lstStyle/>
                    <a:p>
                      <a:pPr>
                        <a:lnSpc>
                          <a:spcPct val="115000"/>
                        </a:lnSpc>
                        <a:spcAft>
                          <a:spcPts val="0"/>
                        </a:spcAft>
                      </a:pPr>
                      <a:r>
                        <a:rPr lang="es-CL" sz="1400">
                          <a:effectLst/>
                        </a:rPr>
                        <a:t>TOTAL US$</a:t>
                      </a:r>
                      <a:endParaRPr lang="es-CL" sz="1400">
                        <a:effectLst/>
                        <a:latin typeface="Arial"/>
                        <a:ea typeface="Calibri"/>
                        <a:cs typeface="Times New Roman"/>
                      </a:endParaRPr>
                    </a:p>
                  </a:txBody>
                  <a:tcPr marL="44450" marR="44450" marT="0" marB="0" anchor="ctr"/>
                </a:tc>
                <a:tc>
                  <a:txBody>
                    <a:bodyPr/>
                    <a:lstStyle/>
                    <a:p>
                      <a:pPr algn="r">
                        <a:lnSpc>
                          <a:spcPct val="115000"/>
                        </a:lnSpc>
                        <a:spcAft>
                          <a:spcPts val="0"/>
                        </a:spcAft>
                      </a:pPr>
                      <a:r>
                        <a:rPr lang="es-CL" sz="2000" b="1" dirty="0" smtClean="0">
                          <a:solidFill>
                            <a:srgbClr val="0070C0"/>
                          </a:solidFill>
                          <a:effectLst/>
                        </a:rPr>
                        <a:t>2.354</a:t>
                      </a:r>
                      <a:endParaRPr lang="es-CL" sz="2000" b="1" dirty="0">
                        <a:solidFill>
                          <a:srgbClr val="0070C0"/>
                        </a:solidFill>
                        <a:effectLst/>
                        <a:latin typeface="Arial"/>
                        <a:ea typeface="Calibri"/>
                        <a:cs typeface="Times New Roman"/>
                      </a:endParaRPr>
                    </a:p>
                  </a:txBody>
                  <a:tcPr marL="44450" marR="44450" marT="0" marB="0" anchor="ctr"/>
                </a:tc>
              </a:tr>
            </a:tbl>
          </a:graphicData>
        </a:graphic>
      </p:graphicFrame>
      <p:sp>
        <p:nvSpPr>
          <p:cNvPr id="6" name="5 Rectángulo"/>
          <p:cNvSpPr/>
          <p:nvPr/>
        </p:nvSpPr>
        <p:spPr>
          <a:xfrm>
            <a:off x="166374" y="6068420"/>
            <a:ext cx="6440032" cy="677108"/>
          </a:xfrm>
          <a:prstGeom prst="rect">
            <a:avLst/>
          </a:prstGeom>
        </p:spPr>
        <p:txBody>
          <a:bodyPr wrap="square">
            <a:spAutoFit/>
          </a:bodyPr>
          <a:lstStyle/>
          <a:p>
            <a:pPr algn="just"/>
            <a:r>
              <a:rPr lang="es-CL" sz="1400" dirty="0"/>
              <a:t>Ingresos= Costo Total antes de implantación- Costo Total después de implantación</a:t>
            </a:r>
          </a:p>
          <a:p>
            <a:pPr algn="just"/>
            <a:r>
              <a:rPr lang="es-CL" sz="1400" dirty="0" smtClean="0"/>
              <a:t>Ingresos = US$12382,8-US$2354=</a:t>
            </a:r>
            <a:r>
              <a:rPr lang="es-CL" sz="2400" b="1" dirty="0" smtClean="0">
                <a:solidFill>
                  <a:srgbClr val="0070C0"/>
                </a:solidFill>
              </a:rPr>
              <a:t>US$10.029</a:t>
            </a:r>
            <a:endParaRPr lang="es-CL" sz="2400" dirty="0">
              <a:solidFill>
                <a:srgbClr val="0070C0"/>
              </a:solidFill>
            </a:endParaRPr>
          </a:p>
        </p:txBody>
      </p:sp>
      <p:sp>
        <p:nvSpPr>
          <p:cNvPr id="8" name="1 Título"/>
          <p:cNvSpPr txBox="1">
            <a:spLocks/>
          </p:cNvSpPr>
          <p:nvPr/>
        </p:nvSpPr>
        <p:spPr>
          <a:xfrm>
            <a:off x="467544" y="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CL" dirty="0" smtClean="0"/>
              <a:t>Estudio Financiero </a:t>
            </a:r>
            <a:r>
              <a:rPr lang="es-CL" sz="3200" dirty="0" smtClean="0"/>
              <a:t>(Situaci</a:t>
            </a:r>
            <a:r>
              <a:rPr lang="es-CL" sz="3200" dirty="0"/>
              <a:t>ó</a:t>
            </a:r>
            <a:r>
              <a:rPr lang="es-CL" sz="3200" dirty="0" smtClean="0"/>
              <a:t>n Futura)</a:t>
            </a:r>
            <a:endParaRPr lang="es-CL" sz="2000" dirty="0"/>
          </a:p>
        </p:txBody>
      </p:sp>
    </p:spTree>
    <p:extLst>
      <p:ext uri="{BB962C8B-B14F-4D97-AF65-F5344CB8AC3E}">
        <p14:creationId xmlns="" xmlns:p14="http://schemas.microsoft.com/office/powerpoint/2010/main" val="326221195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93204" y="0"/>
            <a:ext cx="8229600" cy="1143000"/>
          </a:xfrm>
        </p:spPr>
        <p:txBody>
          <a:bodyPr>
            <a:normAutofit/>
          </a:bodyPr>
          <a:lstStyle/>
          <a:p>
            <a:r>
              <a:rPr lang="es-CL" dirty="0"/>
              <a:t>Estudio </a:t>
            </a:r>
            <a:r>
              <a:rPr lang="es-CL" dirty="0" smtClean="0"/>
              <a:t>Financiero </a:t>
            </a:r>
            <a:r>
              <a:rPr lang="es-CL" sz="3200" dirty="0" smtClean="0"/>
              <a:t>(Inversión)</a:t>
            </a:r>
            <a:endParaRPr lang="es-CL" sz="3200" dirty="0"/>
          </a:p>
        </p:txBody>
      </p:sp>
      <p:graphicFrame>
        <p:nvGraphicFramePr>
          <p:cNvPr id="7" name="6 Marcador de contenido"/>
          <p:cNvGraphicFramePr>
            <a:graphicFrameLocks noGrp="1"/>
          </p:cNvGraphicFramePr>
          <p:nvPr>
            <p:ph idx="1"/>
            <p:extLst>
              <p:ext uri="{D42A27DB-BD31-4B8C-83A1-F6EECF244321}">
                <p14:modId xmlns="" xmlns:p14="http://schemas.microsoft.com/office/powerpoint/2010/main" val="1328071808"/>
              </p:ext>
            </p:extLst>
          </p:nvPr>
        </p:nvGraphicFramePr>
        <p:xfrm>
          <a:off x="395536" y="1278053"/>
          <a:ext cx="8496944" cy="4701556"/>
        </p:xfrm>
        <a:graphic>
          <a:graphicData uri="http://schemas.openxmlformats.org/drawingml/2006/table">
            <a:tbl>
              <a:tblPr firstRow="1" bandRow="1">
                <a:tableStyleId>{69012ECD-51FC-41F1-AA8D-1B2483CD663E}</a:tableStyleId>
              </a:tblPr>
              <a:tblGrid>
                <a:gridCol w="4254239"/>
                <a:gridCol w="1506672"/>
                <a:gridCol w="1260449"/>
                <a:gridCol w="1475584"/>
              </a:tblGrid>
              <a:tr h="689801">
                <a:tc>
                  <a:txBody>
                    <a:bodyPr/>
                    <a:lstStyle/>
                    <a:p>
                      <a:pPr algn="ctr">
                        <a:lnSpc>
                          <a:spcPct val="100000"/>
                        </a:lnSpc>
                        <a:spcAft>
                          <a:spcPts val="0"/>
                        </a:spcAft>
                      </a:pPr>
                      <a:r>
                        <a:rPr lang="es-CL" sz="1600" kern="1200" dirty="0">
                          <a:effectLst/>
                        </a:rPr>
                        <a:t>Inversión</a:t>
                      </a:r>
                      <a:endParaRPr lang="es-CL" sz="1400" dirty="0">
                        <a:effectLst/>
                        <a:latin typeface="Arial"/>
                        <a:ea typeface="Calibri"/>
                        <a:cs typeface="Times New Roman"/>
                      </a:endParaRPr>
                    </a:p>
                  </a:txBody>
                  <a:tcPr marL="68580" marR="68580" marT="0" marB="0" anchor="ctr"/>
                </a:tc>
                <a:tc>
                  <a:txBody>
                    <a:bodyPr/>
                    <a:lstStyle/>
                    <a:p>
                      <a:pPr indent="-64135" algn="ctr">
                        <a:lnSpc>
                          <a:spcPct val="100000"/>
                        </a:lnSpc>
                        <a:spcAft>
                          <a:spcPts val="0"/>
                        </a:spcAft>
                      </a:pPr>
                      <a:r>
                        <a:rPr lang="es-CL" sz="1600" kern="1200" dirty="0">
                          <a:effectLst/>
                        </a:rPr>
                        <a:t>Precio Unitario US$</a:t>
                      </a:r>
                      <a:endParaRPr lang="es-CL" sz="1400" dirty="0">
                        <a:effectLst/>
                        <a:latin typeface="Arial"/>
                        <a:ea typeface="Calibri"/>
                        <a:cs typeface="Times New Roman"/>
                      </a:endParaRPr>
                    </a:p>
                  </a:txBody>
                  <a:tcPr marL="68580" marR="68580" marT="0" marB="0" anchor="ctr"/>
                </a:tc>
                <a:tc>
                  <a:txBody>
                    <a:bodyPr/>
                    <a:lstStyle/>
                    <a:p>
                      <a:pPr marR="82550" algn="ctr">
                        <a:lnSpc>
                          <a:spcPct val="100000"/>
                        </a:lnSpc>
                        <a:spcAft>
                          <a:spcPts val="0"/>
                        </a:spcAft>
                      </a:pPr>
                      <a:r>
                        <a:rPr lang="es-CL" sz="1600" kern="1200" dirty="0">
                          <a:effectLst/>
                        </a:rPr>
                        <a:t>Cantidad</a:t>
                      </a:r>
                      <a:endParaRPr lang="es-CL" sz="1400" dirty="0">
                        <a:effectLst/>
                        <a:latin typeface="Arial"/>
                        <a:ea typeface="Calibri"/>
                        <a:cs typeface="Times New Roman"/>
                      </a:endParaRPr>
                    </a:p>
                  </a:txBody>
                  <a:tcPr marL="68580" marR="68580" marT="0" marB="0" anchor="ctr"/>
                </a:tc>
                <a:tc>
                  <a:txBody>
                    <a:bodyPr/>
                    <a:lstStyle/>
                    <a:p>
                      <a:pPr algn="ctr">
                        <a:lnSpc>
                          <a:spcPct val="100000"/>
                        </a:lnSpc>
                        <a:spcAft>
                          <a:spcPts val="0"/>
                        </a:spcAft>
                      </a:pPr>
                      <a:r>
                        <a:rPr lang="es-CL" sz="1600" kern="1200" dirty="0">
                          <a:effectLst/>
                        </a:rPr>
                        <a:t>Precio Total US$ </a:t>
                      </a:r>
                      <a:endParaRPr lang="es-CL" sz="1400" dirty="0">
                        <a:effectLst/>
                        <a:latin typeface="Arial"/>
                        <a:ea typeface="Calibri"/>
                        <a:cs typeface="Times New Roman"/>
                      </a:endParaRPr>
                    </a:p>
                  </a:txBody>
                  <a:tcPr marL="68580" marR="68580" marT="0" marB="0" anchor="ctr"/>
                </a:tc>
              </a:tr>
              <a:tr h="341568">
                <a:tc>
                  <a:txBody>
                    <a:bodyPr/>
                    <a:lstStyle/>
                    <a:p>
                      <a:pPr algn="just">
                        <a:lnSpc>
                          <a:spcPct val="115000"/>
                        </a:lnSpc>
                        <a:spcAft>
                          <a:spcPts val="0"/>
                        </a:spcAft>
                      </a:pPr>
                      <a:r>
                        <a:rPr lang="es-CL" sz="1600" kern="1200" dirty="0">
                          <a:effectLst/>
                        </a:rPr>
                        <a:t>Licencia Adobe Dreamweaver CS5</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420</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420</a:t>
                      </a:r>
                      <a:endParaRPr lang="es-CL" sz="1600" dirty="0">
                        <a:effectLst/>
                        <a:latin typeface="Arial"/>
                        <a:ea typeface="Calibri"/>
                        <a:cs typeface="Times New Roman"/>
                      </a:endParaRPr>
                    </a:p>
                  </a:txBody>
                  <a:tcPr marL="68580" marR="68580" marT="0" marB="0"/>
                </a:tc>
              </a:tr>
              <a:tr h="632316">
                <a:tc>
                  <a:txBody>
                    <a:bodyPr/>
                    <a:lstStyle/>
                    <a:p>
                      <a:pPr algn="just">
                        <a:lnSpc>
                          <a:spcPct val="115000"/>
                        </a:lnSpc>
                        <a:spcAft>
                          <a:spcPts val="0"/>
                        </a:spcAft>
                      </a:pPr>
                      <a:r>
                        <a:rPr lang="es-CL" sz="1600" kern="1200" dirty="0">
                          <a:effectLst/>
                        </a:rPr>
                        <a:t>Licencia Sistema operativo: Windows 7 Profesional 64 bits</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141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141</a:t>
                      </a:r>
                      <a:endParaRPr lang="es-CL" sz="1600" dirty="0">
                        <a:effectLst/>
                        <a:latin typeface="Arial"/>
                        <a:ea typeface="Calibri"/>
                        <a:cs typeface="Times New Roman"/>
                      </a:endParaRPr>
                    </a:p>
                  </a:txBody>
                  <a:tcPr marL="68580" marR="68580" marT="0" marB="0"/>
                </a:tc>
              </a:tr>
              <a:tr h="356147">
                <a:tc>
                  <a:txBody>
                    <a:bodyPr/>
                    <a:lstStyle/>
                    <a:p>
                      <a:pPr algn="just">
                        <a:lnSpc>
                          <a:spcPct val="115000"/>
                        </a:lnSpc>
                        <a:spcAft>
                          <a:spcPts val="0"/>
                        </a:spcAft>
                      </a:pPr>
                      <a:r>
                        <a:rPr lang="es-CL" sz="1600" kern="1200">
                          <a:effectLst/>
                        </a:rPr>
                        <a:t>Microsoft Project Standard 2013</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590</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590</a:t>
                      </a:r>
                      <a:endParaRPr lang="es-CL" sz="1600" dirty="0">
                        <a:effectLst/>
                        <a:latin typeface="Arial"/>
                        <a:ea typeface="Calibri"/>
                        <a:cs typeface="Times New Roman"/>
                      </a:endParaRPr>
                    </a:p>
                  </a:txBody>
                  <a:tcPr marL="68580" marR="68580" marT="0" marB="0"/>
                </a:tc>
              </a:tr>
              <a:tr h="632316">
                <a:tc>
                  <a:txBody>
                    <a:bodyPr/>
                    <a:lstStyle/>
                    <a:p>
                      <a:pPr algn="just">
                        <a:lnSpc>
                          <a:spcPct val="115000"/>
                        </a:lnSpc>
                        <a:spcAft>
                          <a:spcPts val="0"/>
                        </a:spcAft>
                      </a:pPr>
                      <a:r>
                        <a:rPr lang="en-US" sz="1600" kern="1200" dirty="0">
                          <a:effectLst/>
                        </a:rPr>
                        <a:t>Licencia Enterprise Architect - Corporate Edition Standard (UML)</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239</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239</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ES_tradnl" sz="1600" kern="1200">
                          <a:effectLst/>
                        </a:rPr>
                        <a:t>Servidor IBM System x3100 M4</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a:effectLst/>
                        </a:rPr>
                        <a:t>690</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690</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CL" sz="1600" kern="1200" dirty="0">
                          <a:effectLst/>
                        </a:rPr>
                        <a:t>Computador (desarrollo)</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495</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1</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ES_tradnl" sz="1600" kern="1200" dirty="0">
                          <a:effectLst/>
                        </a:rPr>
                        <a:t>495</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CL" sz="1600" kern="1200">
                          <a:effectLst/>
                        </a:rPr>
                        <a:t>Impresora monocromática</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59</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3</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535</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CL" sz="1600" kern="1200">
                          <a:effectLst/>
                        </a:rPr>
                        <a:t>Horas trabajadas</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4,9</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800 hrs</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smtClean="0">
                          <a:effectLst/>
                        </a:rPr>
                        <a:t>4.012</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CL" sz="1600" kern="1200">
                          <a:effectLst/>
                        </a:rPr>
                        <a:t>Horas Capacitaciones</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4,9</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a:effectLst/>
                        </a:rPr>
                        <a:t>300 hrs</a:t>
                      </a:r>
                      <a:endParaRPr lang="es-CL" sz="160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smtClean="0">
                          <a:effectLst/>
                        </a:rPr>
                        <a:t>1.470</a:t>
                      </a:r>
                      <a:endParaRPr lang="es-CL" sz="1600" dirty="0">
                        <a:effectLst/>
                        <a:latin typeface="Arial"/>
                        <a:ea typeface="Calibri"/>
                        <a:cs typeface="Times New Roman"/>
                      </a:endParaRPr>
                    </a:p>
                  </a:txBody>
                  <a:tcPr marL="68580" marR="68580" marT="0" marB="0"/>
                </a:tc>
              </a:tr>
              <a:tr h="341568">
                <a:tc>
                  <a:txBody>
                    <a:bodyPr/>
                    <a:lstStyle/>
                    <a:p>
                      <a:pPr algn="just">
                        <a:lnSpc>
                          <a:spcPct val="115000"/>
                        </a:lnSpc>
                        <a:spcAft>
                          <a:spcPts val="0"/>
                        </a:spcAft>
                      </a:pPr>
                      <a:r>
                        <a:rPr lang="es-CL" sz="1600" kern="1200" dirty="0">
                          <a:effectLst/>
                        </a:rPr>
                        <a:t> </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kern="1200" dirty="0">
                          <a:effectLst/>
                        </a:rPr>
                        <a:t> </a:t>
                      </a:r>
                      <a:endParaRPr lang="es-CL" sz="1600"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b="1" kern="1200" dirty="0">
                          <a:effectLst/>
                        </a:rPr>
                        <a:t> TOTAL</a:t>
                      </a:r>
                      <a:endParaRPr lang="es-CL" sz="1600" b="1" dirty="0">
                        <a:effectLst/>
                        <a:latin typeface="Arial"/>
                        <a:ea typeface="Calibri"/>
                        <a:cs typeface="Times New Roman"/>
                      </a:endParaRPr>
                    </a:p>
                  </a:txBody>
                  <a:tcPr marL="68580" marR="68580" marT="0" marB="0"/>
                </a:tc>
                <a:tc>
                  <a:txBody>
                    <a:bodyPr/>
                    <a:lstStyle/>
                    <a:p>
                      <a:pPr algn="ctr">
                        <a:lnSpc>
                          <a:spcPct val="115000"/>
                        </a:lnSpc>
                        <a:spcAft>
                          <a:spcPts val="0"/>
                        </a:spcAft>
                      </a:pPr>
                      <a:r>
                        <a:rPr lang="es-CL" sz="1600" b="1" kern="1200" dirty="0">
                          <a:solidFill>
                            <a:srgbClr val="FF0000"/>
                          </a:solidFill>
                          <a:effectLst/>
                        </a:rPr>
                        <a:t>US$ </a:t>
                      </a:r>
                      <a:r>
                        <a:rPr lang="es-CL" sz="1600" b="1" kern="1200" dirty="0" smtClean="0">
                          <a:solidFill>
                            <a:srgbClr val="FF0000"/>
                          </a:solidFill>
                          <a:effectLst/>
                        </a:rPr>
                        <a:t>8.592</a:t>
                      </a:r>
                      <a:endParaRPr lang="es-CL" sz="1600" b="1" dirty="0">
                        <a:solidFill>
                          <a:srgbClr val="FF0000"/>
                        </a:solidFill>
                        <a:effectLst/>
                        <a:latin typeface="Arial"/>
                        <a:ea typeface="Calibri"/>
                        <a:cs typeface="Times New Roman"/>
                      </a:endParaRPr>
                    </a:p>
                  </a:txBody>
                  <a:tcPr marL="68580" marR="68580" marT="0" marB="0"/>
                </a:tc>
              </a:tr>
            </a:tbl>
          </a:graphicData>
        </a:graphic>
      </p:graphicFrame>
      <p:sp>
        <p:nvSpPr>
          <p:cNvPr id="8" name="7 CuadroTexto"/>
          <p:cNvSpPr txBox="1"/>
          <p:nvPr/>
        </p:nvSpPr>
        <p:spPr>
          <a:xfrm>
            <a:off x="3851920" y="908720"/>
            <a:ext cx="1512168" cy="369332"/>
          </a:xfrm>
          <a:prstGeom prst="rect">
            <a:avLst/>
          </a:prstGeom>
          <a:noFill/>
        </p:spPr>
        <p:txBody>
          <a:bodyPr wrap="square" rtlCol="0">
            <a:spAutoFit/>
          </a:bodyPr>
          <a:lstStyle/>
          <a:p>
            <a:r>
              <a:rPr lang="es-ES_tradnl" b="1" dirty="0" smtClean="0">
                <a:solidFill>
                  <a:srgbClr val="FF0000"/>
                </a:solidFill>
              </a:rPr>
              <a:t>Alternativa A</a:t>
            </a:r>
            <a:endParaRPr lang="es-CL" b="1" dirty="0">
              <a:solidFill>
                <a:srgbClr val="FF0000"/>
              </a:solidFill>
            </a:endParaRPr>
          </a:p>
        </p:txBody>
      </p:sp>
    </p:spTree>
    <p:extLst>
      <p:ext uri="{BB962C8B-B14F-4D97-AF65-F5344CB8AC3E}">
        <p14:creationId xmlns="" xmlns:p14="http://schemas.microsoft.com/office/powerpoint/2010/main" val="305827871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5536" y="332656"/>
            <a:ext cx="8229600" cy="1143000"/>
          </a:xfrm>
        </p:spPr>
        <p:txBody>
          <a:bodyPr>
            <a:normAutofit/>
          </a:bodyPr>
          <a:lstStyle/>
          <a:p>
            <a:r>
              <a:rPr lang="es-ES_tradnl" dirty="0" smtClean="0"/>
              <a:t>Flujo de Caja: </a:t>
            </a:r>
            <a:br>
              <a:rPr lang="es-ES_tradnl" dirty="0" smtClean="0"/>
            </a:br>
            <a:r>
              <a:rPr lang="es-ES_tradnl" sz="2000" b="1" dirty="0" smtClean="0">
                <a:solidFill>
                  <a:srgbClr val="FF0000"/>
                </a:solidFill>
              </a:rPr>
              <a:t>Alternativa A</a:t>
            </a:r>
            <a:endParaRPr lang="es-CL" b="1" dirty="0">
              <a:solidFill>
                <a:srgbClr val="FF0000"/>
              </a:solidFill>
            </a:endParaRPr>
          </a:p>
        </p:txBody>
      </p:sp>
      <p:sp>
        <p:nvSpPr>
          <p:cNvPr id="6" name="5 CuadroTexto"/>
          <p:cNvSpPr txBox="1"/>
          <p:nvPr/>
        </p:nvSpPr>
        <p:spPr>
          <a:xfrm>
            <a:off x="107504" y="6268474"/>
            <a:ext cx="5328592" cy="276999"/>
          </a:xfrm>
          <a:prstGeom prst="rect">
            <a:avLst/>
          </a:prstGeom>
          <a:noFill/>
        </p:spPr>
        <p:txBody>
          <a:bodyPr wrap="square" rtlCol="0">
            <a:spAutoFit/>
          </a:bodyPr>
          <a:lstStyle/>
          <a:p>
            <a:r>
              <a:rPr lang="es-CL" sz="1200" dirty="0" smtClean="0">
                <a:solidFill>
                  <a:srgbClr val="0070C0"/>
                </a:solidFill>
              </a:rPr>
              <a:t>*Los valores monetarios están expresados en dólares</a:t>
            </a:r>
            <a:endParaRPr lang="es-CL" dirty="0">
              <a:solidFill>
                <a:srgbClr val="0070C0"/>
              </a:solidFill>
            </a:endParaRPr>
          </a:p>
        </p:txBody>
      </p:sp>
      <p:sp>
        <p:nvSpPr>
          <p:cNvPr id="7" name="6 CuadroTexto"/>
          <p:cNvSpPr txBox="1"/>
          <p:nvPr/>
        </p:nvSpPr>
        <p:spPr>
          <a:xfrm>
            <a:off x="5580112" y="5723964"/>
            <a:ext cx="2664296" cy="369332"/>
          </a:xfrm>
          <a:prstGeom prst="rect">
            <a:avLst/>
          </a:prstGeom>
          <a:noFill/>
        </p:spPr>
        <p:txBody>
          <a:bodyPr wrap="square" rtlCol="0">
            <a:spAutoFit/>
          </a:bodyPr>
          <a:lstStyle/>
          <a:p>
            <a:r>
              <a:rPr lang="es-CL" dirty="0" smtClean="0"/>
              <a:t>Tasa de descuento= 12%</a:t>
            </a:r>
            <a:endParaRPr lang="es-CL" dirty="0"/>
          </a:p>
        </p:txBody>
      </p:sp>
      <p:graphicFrame>
        <p:nvGraphicFramePr>
          <p:cNvPr id="10" name="9 Tabla"/>
          <p:cNvGraphicFramePr>
            <a:graphicFrameLocks noGrp="1"/>
          </p:cNvGraphicFramePr>
          <p:nvPr>
            <p:extLst>
              <p:ext uri="{D42A27DB-BD31-4B8C-83A1-F6EECF244321}">
                <p14:modId xmlns="" xmlns:p14="http://schemas.microsoft.com/office/powerpoint/2010/main" val="3965198057"/>
              </p:ext>
            </p:extLst>
          </p:nvPr>
        </p:nvGraphicFramePr>
        <p:xfrm>
          <a:off x="267180" y="5269957"/>
          <a:ext cx="3888432" cy="908013"/>
        </p:xfrm>
        <a:graphic>
          <a:graphicData uri="http://schemas.openxmlformats.org/drawingml/2006/table">
            <a:tbl>
              <a:tblPr firstRow="1" firstCol="1" bandRow="1"/>
              <a:tblGrid>
                <a:gridCol w="1317731"/>
                <a:gridCol w="2570701"/>
              </a:tblGrid>
              <a:tr h="302671">
                <a:tc>
                  <a:txBody>
                    <a:bodyPr/>
                    <a:lstStyle/>
                    <a:p>
                      <a:pPr>
                        <a:lnSpc>
                          <a:spcPct val="115000"/>
                        </a:lnSpc>
                        <a:spcAft>
                          <a:spcPts val="0"/>
                        </a:spcAft>
                      </a:pPr>
                      <a:r>
                        <a:rPr lang="es-CL" sz="1400" b="1" dirty="0">
                          <a:effectLst/>
                          <a:latin typeface="Arial"/>
                          <a:ea typeface="Calibri"/>
                          <a:cs typeface="Times New Roman"/>
                        </a:rPr>
                        <a:t>VAN</a:t>
                      </a:r>
                      <a:endParaRPr lang="es-CL" sz="1400" dirty="0">
                        <a:effectLst/>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5000"/>
                        </a:lnSpc>
                        <a:spcAft>
                          <a:spcPts val="0"/>
                        </a:spcAft>
                      </a:pPr>
                      <a:r>
                        <a:rPr lang="es-CL" sz="1400" dirty="0">
                          <a:effectLst/>
                          <a:latin typeface="Arial"/>
                          <a:ea typeface="Calibri"/>
                          <a:cs typeface="Times New Roman"/>
                        </a:rPr>
                        <a:t>US$ </a:t>
                      </a:r>
                      <a:r>
                        <a:rPr lang="es-CL" sz="1400" dirty="0" smtClean="0">
                          <a:effectLst/>
                          <a:latin typeface="Arial"/>
                          <a:ea typeface="Calibri"/>
                          <a:cs typeface="Times New Roman"/>
                        </a:rPr>
                        <a:t>3.681</a:t>
                      </a:r>
                      <a:endParaRPr lang="es-CL" sz="1400" dirty="0">
                        <a:effectLst/>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671">
                <a:tc>
                  <a:txBody>
                    <a:bodyPr/>
                    <a:lstStyle/>
                    <a:p>
                      <a:pPr>
                        <a:lnSpc>
                          <a:spcPct val="115000"/>
                        </a:lnSpc>
                        <a:spcAft>
                          <a:spcPts val="0"/>
                        </a:spcAft>
                      </a:pPr>
                      <a:r>
                        <a:rPr lang="es-CL" sz="1400" b="1">
                          <a:effectLst/>
                          <a:latin typeface="Arial"/>
                          <a:ea typeface="Calibri"/>
                          <a:cs typeface="Times New Roman"/>
                        </a:rPr>
                        <a:t>TIR</a:t>
                      </a:r>
                      <a:endParaRPr lang="es-CL" sz="1400">
                        <a:effectLst/>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5000"/>
                        </a:lnSpc>
                        <a:spcAft>
                          <a:spcPts val="0"/>
                        </a:spcAft>
                      </a:pPr>
                      <a:r>
                        <a:rPr lang="es-CL" sz="1400" dirty="0" smtClean="0">
                          <a:effectLst/>
                          <a:latin typeface="Arial"/>
                          <a:ea typeface="Calibri"/>
                          <a:cs typeface="Times New Roman"/>
                        </a:rPr>
                        <a:t>36%</a:t>
                      </a:r>
                      <a:endParaRPr lang="es-CL" sz="1400" dirty="0">
                        <a:effectLst/>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2671">
                <a:tc>
                  <a:txBody>
                    <a:bodyPr/>
                    <a:lstStyle/>
                    <a:p>
                      <a:pPr>
                        <a:lnSpc>
                          <a:spcPct val="115000"/>
                        </a:lnSpc>
                        <a:spcAft>
                          <a:spcPts val="0"/>
                        </a:spcAft>
                      </a:pPr>
                      <a:r>
                        <a:rPr lang="es-CL" sz="1400" b="1">
                          <a:effectLst/>
                          <a:latin typeface="Arial"/>
                          <a:ea typeface="Calibri"/>
                          <a:cs typeface="Times New Roman"/>
                        </a:rPr>
                        <a:t>PAYBACK</a:t>
                      </a:r>
                      <a:endParaRPr lang="es-CL" sz="1400">
                        <a:effectLst/>
                        <a:latin typeface="Arial"/>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L" sz="1400" dirty="0">
                          <a:effectLst/>
                          <a:latin typeface="Arial"/>
                          <a:ea typeface="Calibri"/>
                          <a:cs typeface="Times New Roman"/>
                        </a:rPr>
                        <a:t>1 año, 8 meses y </a:t>
                      </a:r>
                      <a:r>
                        <a:rPr lang="es-CL" sz="1400" dirty="0" smtClean="0">
                          <a:effectLst/>
                          <a:latin typeface="Arial"/>
                          <a:ea typeface="Calibri"/>
                          <a:cs typeface="Times New Roman"/>
                        </a:rPr>
                        <a:t>5 </a:t>
                      </a:r>
                      <a:r>
                        <a:rPr lang="es-CL" sz="1400" dirty="0">
                          <a:effectLst/>
                          <a:latin typeface="Arial"/>
                          <a:ea typeface="Calibri"/>
                          <a:cs typeface="Times New Roman"/>
                        </a:rPr>
                        <a:t>días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4" name="3 Marcador de contenido"/>
          <p:cNvGraphicFramePr>
            <a:graphicFrameLocks noGrp="1"/>
          </p:cNvGraphicFramePr>
          <p:nvPr>
            <p:ph idx="1"/>
            <p:extLst>
              <p:ext uri="{D42A27DB-BD31-4B8C-83A1-F6EECF244321}">
                <p14:modId xmlns="" xmlns:p14="http://schemas.microsoft.com/office/powerpoint/2010/main" val="212207104"/>
              </p:ext>
            </p:extLst>
          </p:nvPr>
        </p:nvGraphicFramePr>
        <p:xfrm>
          <a:off x="251521" y="1556792"/>
          <a:ext cx="8568952" cy="3528388"/>
        </p:xfrm>
        <a:graphic>
          <a:graphicData uri="http://schemas.openxmlformats.org/drawingml/2006/table">
            <a:tbl>
              <a:tblPr firstRow="1" firstCol="1" lastRow="1" bandRow="1" bandCol="1">
                <a:tableStyleId>{5A111915-BE36-4E01-A7E5-04B1672EAD32}</a:tableStyleId>
              </a:tblPr>
              <a:tblGrid>
                <a:gridCol w="2760406"/>
                <a:gridCol w="1450420"/>
                <a:gridCol w="1503400"/>
                <a:gridCol w="1427363"/>
                <a:gridCol w="1427363"/>
              </a:tblGrid>
              <a:tr h="352187">
                <a:tc>
                  <a:txBody>
                    <a:bodyPr/>
                    <a:lstStyle/>
                    <a:p>
                      <a:pPr algn="l" fontAlgn="b"/>
                      <a:r>
                        <a:rPr lang="es-CL" sz="1800" u="none" strike="noStrike" dirty="0">
                          <a:effectLst/>
                        </a:rPr>
                        <a:t> </a:t>
                      </a:r>
                    </a:p>
                  </a:txBody>
                  <a:tcPr marL="9525" marR="9525" marT="9525" marB="0" anchor="b">
                    <a:lnL w="9525" cap="flat" cmpd="sng" algn="ctr">
                      <a:noFill/>
                      <a:prstDash val="solid"/>
                    </a:lnL>
                    <a:lnR w="9525" cap="flat" cmpd="sng" algn="ctr">
                      <a:noFill/>
                      <a:prstDash val="solid"/>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a:txBody>
                    <a:bodyPr/>
                    <a:lstStyle/>
                    <a:p>
                      <a:pPr algn="ctr" fontAlgn="b"/>
                      <a:r>
                        <a:rPr lang="es-CL" sz="2000" u="none" strike="noStrike" dirty="0" smtClean="0">
                          <a:effectLst/>
                        </a:rPr>
                        <a:t>Períodos</a:t>
                      </a:r>
                      <a:endParaRPr lang="es-CL" sz="2000" b="1" i="0" u="none" strike="noStrike" dirty="0">
                        <a:solidFill>
                          <a:schemeClr val="tx1"/>
                        </a:solidFill>
                        <a:effectLst/>
                        <a:latin typeface="Calibri"/>
                      </a:endParaRPr>
                    </a:p>
                  </a:txBody>
                  <a:tcPr marL="9525" marR="9525" marT="9525" marB="0" anchor="b">
                    <a:lnL w="9525" cap="flat" cmpd="sng" algn="ctr">
                      <a:noFill/>
                      <a:prstDash val="solid"/>
                    </a:lnL>
                    <a:solidFill>
                      <a:schemeClr val="bg2">
                        <a:lumMod val="50000"/>
                      </a:schemeClr>
                    </a:solidFill>
                  </a:tcPr>
                </a:tc>
                <a:tc hMerge="1">
                  <a:txBody>
                    <a:bodyPr/>
                    <a:lstStyle/>
                    <a:p>
                      <a:endParaRPr lang="es-CL"/>
                    </a:p>
                  </a:txBody>
                  <a:tcPr/>
                </a:tc>
                <a:tc hMerge="1">
                  <a:txBody>
                    <a:bodyPr/>
                    <a:lstStyle/>
                    <a:p>
                      <a:endParaRPr lang="es-CL"/>
                    </a:p>
                  </a:txBody>
                  <a:tcPr/>
                </a:tc>
                <a:tc hMerge="1">
                  <a:txBody>
                    <a:bodyPr/>
                    <a:lstStyle/>
                    <a:p>
                      <a:endParaRPr lang="es-CL"/>
                    </a:p>
                  </a:txBody>
                  <a:tcPr/>
                </a:tc>
              </a:tr>
              <a:tr h="352187">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s-CL" sz="2000" u="none" strike="noStrike" dirty="0" smtClean="0">
                          <a:solidFill>
                            <a:schemeClr val="bg1"/>
                          </a:solidFill>
                          <a:effectLst/>
                        </a:rPr>
                        <a:t> Concepto</a:t>
                      </a:r>
                      <a:endParaRPr lang="es-CL" sz="2000" b="0" i="0" u="none" strike="noStrike" dirty="0" smtClean="0">
                        <a:solidFill>
                          <a:schemeClr val="bg1"/>
                        </a:solidFill>
                        <a:effectLst/>
                        <a:latin typeface="+mn-lt"/>
                      </a:endParaRPr>
                    </a:p>
                  </a:txBody>
                  <a:tcPr marL="9525" marR="9525" marT="9525" marB="0" anchor="b">
                    <a:lnT w="12700" cap="flat" cmpd="sng" algn="ctr">
                      <a:solidFill>
                        <a:schemeClr val="tx1"/>
                      </a:solidFill>
                      <a:prstDash val="solid"/>
                      <a:round/>
                      <a:headEnd type="none" w="med" len="med"/>
                      <a:tailEnd type="none" w="med" len="med"/>
                    </a:lnT>
                    <a:solidFill>
                      <a:schemeClr val="bg2">
                        <a:lumMod val="50000"/>
                      </a:schemeClr>
                    </a:solidFill>
                  </a:tcPr>
                </a:tc>
                <a:tc>
                  <a:txBody>
                    <a:bodyPr/>
                    <a:lstStyle/>
                    <a:p>
                      <a:pPr algn="ctr" fontAlgn="b"/>
                      <a:r>
                        <a:rPr lang="es-CL" sz="1800" b="1" u="none" strike="noStrike" dirty="0">
                          <a:effectLst/>
                        </a:rPr>
                        <a:t>0</a:t>
                      </a:r>
                      <a:endParaRPr lang="es-CL" sz="1800" b="1" i="0" u="none" strike="noStrike" dirty="0">
                        <a:solidFill>
                          <a:schemeClr val="tx1"/>
                        </a:solidFill>
                        <a:effectLst/>
                        <a:latin typeface="Calibri"/>
                      </a:endParaRPr>
                    </a:p>
                  </a:txBody>
                  <a:tcPr marL="9525" marR="9525" marT="9525" marB="0" anchor="b"/>
                </a:tc>
                <a:tc>
                  <a:txBody>
                    <a:bodyPr/>
                    <a:lstStyle/>
                    <a:p>
                      <a:pPr algn="ctr" fontAlgn="b"/>
                      <a:r>
                        <a:rPr lang="es-CL" sz="1800" b="1" u="none" strike="noStrike" dirty="0">
                          <a:effectLst/>
                        </a:rPr>
                        <a:t>1</a:t>
                      </a:r>
                      <a:endParaRPr lang="es-CL" sz="1800" b="1" i="0" u="none" strike="noStrike" dirty="0">
                        <a:solidFill>
                          <a:schemeClr val="tx1"/>
                        </a:solidFill>
                        <a:effectLst/>
                        <a:latin typeface="Calibri"/>
                      </a:endParaRPr>
                    </a:p>
                  </a:txBody>
                  <a:tcPr marL="9525" marR="9525" marT="9525" marB="0" anchor="b"/>
                </a:tc>
                <a:tc>
                  <a:txBody>
                    <a:bodyPr/>
                    <a:lstStyle/>
                    <a:p>
                      <a:pPr algn="ctr" fontAlgn="b"/>
                      <a:r>
                        <a:rPr lang="es-CL" sz="1800" b="1" u="none" strike="noStrike" dirty="0">
                          <a:effectLst/>
                        </a:rPr>
                        <a:t>2</a:t>
                      </a:r>
                      <a:endParaRPr lang="es-CL" sz="1800" b="1" i="0" u="none" strike="noStrike" dirty="0">
                        <a:solidFill>
                          <a:schemeClr val="tx1"/>
                        </a:solidFill>
                        <a:effectLst/>
                        <a:latin typeface="Calibri"/>
                      </a:endParaRPr>
                    </a:p>
                  </a:txBody>
                  <a:tcPr marL="9525" marR="9525" marT="9525" marB="0" anchor="b"/>
                </a:tc>
                <a:tc>
                  <a:txBody>
                    <a:bodyPr/>
                    <a:lstStyle/>
                    <a:p>
                      <a:pPr algn="ctr" fontAlgn="b"/>
                      <a:r>
                        <a:rPr lang="es-CL" sz="1800" b="1" u="none" strike="noStrike" dirty="0">
                          <a:effectLst/>
                        </a:rPr>
                        <a:t>3</a:t>
                      </a:r>
                      <a:endParaRPr lang="es-CL" sz="1800" b="1"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-Inversión</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8.592</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+Ingresos</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smtClean="0">
                          <a:effectLst/>
                        </a:rPr>
                        <a:t>10.029</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smtClean="0">
                          <a:effectLst/>
                        </a:rPr>
                        <a:t>10.029</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smtClean="0">
                          <a:effectLst/>
                        </a:rPr>
                        <a:t>10.029</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-Egresos</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r>
              <a:tr h="358705">
                <a:tc>
                  <a:txBody>
                    <a:bodyPr/>
                    <a:lstStyle/>
                    <a:p>
                      <a:pPr algn="l" fontAlgn="b"/>
                      <a:r>
                        <a:rPr lang="es-CL" sz="1800" u="none" strike="noStrike" dirty="0">
                          <a:effectLst/>
                        </a:rPr>
                        <a:t>   </a:t>
                      </a:r>
                      <a:r>
                        <a:rPr lang="es-CL" sz="1800" u="none" strike="noStrike" dirty="0" smtClean="0">
                          <a:effectLst/>
                        </a:rPr>
                        <a:t>Soporte</a:t>
                      </a:r>
                      <a:endParaRPr lang="es-CL" sz="1800" b="0" i="0" u="none" strike="noStrike" dirty="0">
                        <a:solidFill>
                          <a:schemeClr val="tx1"/>
                        </a:solidFill>
                        <a:effectLst/>
                        <a:latin typeface="Calibri"/>
                      </a:endParaRPr>
                    </a:p>
                  </a:txBody>
                  <a:tcPr marL="8572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Mantenimiento</a:t>
                      </a:r>
                      <a:endParaRPr lang="es-CL" sz="1800" b="0" i="0" u="none" strike="noStrike" dirty="0">
                        <a:solidFill>
                          <a:schemeClr val="tx1"/>
                        </a:solidFill>
                        <a:effectLst/>
                        <a:latin typeface="Calibri"/>
                      </a:endParaRPr>
                    </a:p>
                  </a:txBody>
                  <a:tcPr marL="25717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2.376</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Insumos</a:t>
                      </a:r>
                      <a:endParaRPr lang="es-CL" sz="1800" b="0" i="0" u="none" strike="noStrike" dirty="0">
                        <a:solidFill>
                          <a:schemeClr val="tx1"/>
                        </a:solidFill>
                        <a:effectLst/>
                        <a:latin typeface="Calibri"/>
                      </a:endParaRPr>
                    </a:p>
                  </a:txBody>
                  <a:tcPr marL="25717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-87</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-87</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-87</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Repuestos</a:t>
                      </a:r>
                      <a:endParaRPr lang="es-CL" sz="1800" b="0" i="0" u="none" strike="noStrike" dirty="0">
                        <a:solidFill>
                          <a:schemeClr val="tx1"/>
                        </a:solidFill>
                        <a:effectLst/>
                        <a:latin typeface="Calibri"/>
                      </a:endParaRPr>
                    </a:p>
                  </a:txBody>
                  <a:tcPr marL="257175" marR="9525" marT="9525" marB="0" anchor="b"/>
                </a:tc>
                <a:tc>
                  <a:txBody>
                    <a:bodyPr/>
                    <a:lstStyle/>
                    <a:p>
                      <a:pPr algn="l" fontAlgn="b"/>
                      <a:r>
                        <a:rPr lang="es-CL" sz="1800" u="none" strike="noStrike" dirty="0">
                          <a:effectLst/>
                        </a:rPr>
                        <a:t> </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-79</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-79</a:t>
                      </a:r>
                      <a:endParaRPr lang="es-CL" sz="1800" b="0" i="0" u="none" strike="noStrike" dirty="0">
                        <a:solidFill>
                          <a:schemeClr val="tx1"/>
                        </a:solidFill>
                        <a:effectLst/>
                        <a:latin typeface="Calibri"/>
                      </a:endParaRPr>
                    </a:p>
                  </a:txBody>
                  <a:tcPr marL="9525" marR="9525" marT="9525" marB="0" anchor="b"/>
                </a:tc>
                <a:tc>
                  <a:txBody>
                    <a:bodyPr/>
                    <a:lstStyle/>
                    <a:p>
                      <a:pPr algn="r" fontAlgn="b"/>
                      <a:r>
                        <a:rPr lang="es-CL" sz="1800" u="none" strike="noStrike" dirty="0">
                          <a:effectLst/>
                        </a:rPr>
                        <a:t>-79</a:t>
                      </a:r>
                      <a:endParaRPr lang="es-CL" sz="1800" b="0" i="0" u="none" strike="noStrike" dirty="0">
                        <a:solidFill>
                          <a:schemeClr val="tx1"/>
                        </a:solidFill>
                        <a:effectLst/>
                        <a:latin typeface="Calibri"/>
                      </a:endParaRPr>
                    </a:p>
                  </a:txBody>
                  <a:tcPr marL="9525" marR="9525" marT="9525" marB="0" anchor="b"/>
                </a:tc>
              </a:tr>
              <a:tr h="352187">
                <a:tc>
                  <a:txBody>
                    <a:bodyPr/>
                    <a:lstStyle/>
                    <a:p>
                      <a:pPr algn="l" fontAlgn="b"/>
                      <a:r>
                        <a:rPr lang="es-CL" sz="1800" u="none" strike="noStrike" dirty="0">
                          <a:effectLst/>
                        </a:rPr>
                        <a:t>Total</a:t>
                      </a:r>
                      <a:endParaRPr lang="es-CL" sz="1800" b="1" i="0" u="none" strike="noStrike" dirty="0">
                        <a:solidFill>
                          <a:srgbClr val="FFFFFF"/>
                        </a:solidFill>
                        <a:effectLst/>
                        <a:latin typeface="Calibri"/>
                      </a:endParaRPr>
                    </a:p>
                  </a:txBody>
                  <a:tcPr marL="9525" marR="9525" marT="9525" marB="0" anchor="b"/>
                </a:tc>
                <a:tc>
                  <a:txBody>
                    <a:bodyPr/>
                    <a:lstStyle/>
                    <a:p>
                      <a:pPr algn="r" fontAlgn="b"/>
                      <a:r>
                        <a:rPr lang="es-CL" sz="1800" u="none" strike="noStrike" dirty="0">
                          <a:effectLst/>
                        </a:rPr>
                        <a:t>-</a:t>
                      </a:r>
                      <a:r>
                        <a:rPr lang="es-CL" sz="1800" u="none" strike="noStrike" dirty="0" smtClean="0">
                          <a:effectLst/>
                        </a:rPr>
                        <a:t>8.592</a:t>
                      </a:r>
                      <a:endParaRPr lang="es-CL" sz="1800" b="1" i="0" u="none" strike="noStrike" dirty="0">
                        <a:solidFill>
                          <a:srgbClr val="FFFFFF"/>
                        </a:solidFill>
                        <a:effectLst/>
                        <a:latin typeface="Calibri"/>
                      </a:endParaRPr>
                    </a:p>
                  </a:txBody>
                  <a:tcPr marL="9525" marR="9525" marT="9525" marB="0" anchor="b"/>
                </a:tc>
                <a:tc>
                  <a:txBody>
                    <a:bodyPr/>
                    <a:lstStyle/>
                    <a:p>
                      <a:pPr algn="r" fontAlgn="b"/>
                      <a:r>
                        <a:rPr lang="es-CL" sz="1800" u="none" strike="noStrike" dirty="0" smtClean="0">
                          <a:effectLst/>
                        </a:rPr>
                        <a:t>5.110</a:t>
                      </a:r>
                      <a:endParaRPr lang="es-CL" sz="1800" b="1" i="0" u="none" strike="noStrike" dirty="0">
                        <a:solidFill>
                          <a:srgbClr val="FFFFFF"/>
                        </a:solidFill>
                        <a:effectLst/>
                        <a:latin typeface="Calibri"/>
                      </a:endParaRPr>
                    </a:p>
                  </a:txBody>
                  <a:tcPr marL="9525" marR="9525" marT="9525" marB="0" anchor="b"/>
                </a:tc>
                <a:tc>
                  <a:txBody>
                    <a:bodyPr/>
                    <a:lstStyle/>
                    <a:p>
                      <a:pPr algn="r" fontAlgn="b"/>
                      <a:r>
                        <a:rPr lang="es-CL" sz="1800" u="none" strike="noStrike" dirty="0" smtClean="0">
                          <a:effectLst/>
                        </a:rPr>
                        <a:t>5.110</a:t>
                      </a:r>
                      <a:endParaRPr lang="es-CL" sz="1800" b="1" i="0" u="none" strike="noStrike" dirty="0">
                        <a:solidFill>
                          <a:srgbClr val="FFFFFF"/>
                        </a:solidFill>
                        <a:effectLst/>
                        <a:latin typeface="Calibri"/>
                      </a:endParaRPr>
                    </a:p>
                  </a:txBody>
                  <a:tcPr marL="9525" marR="9525" marT="9525" marB="0" anchor="b"/>
                </a:tc>
                <a:tc>
                  <a:txBody>
                    <a:bodyPr/>
                    <a:lstStyle/>
                    <a:p>
                      <a:pPr algn="r" fontAlgn="b"/>
                      <a:r>
                        <a:rPr lang="es-CL" sz="1800" u="none" strike="noStrike" dirty="0" smtClean="0">
                          <a:effectLst/>
                        </a:rPr>
                        <a:t>5.110</a:t>
                      </a:r>
                      <a:endParaRPr lang="es-CL" sz="1800" b="1" i="0" u="none" strike="noStrike" dirty="0">
                        <a:solidFill>
                          <a:srgbClr val="FFFFFF"/>
                        </a:solidFill>
                        <a:effectLst/>
                        <a:latin typeface="Calibri"/>
                      </a:endParaRPr>
                    </a:p>
                  </a:txBody>
                  <a:tcPr marL="9525" marR="9525" marT="9525" marB="0" anchor="b"/>
                </a:tc>
              </a:tr>
            </a:tbl>
          </a:graphicData>
        </a:graphic>
      </p:graphicFrame>
    </p:spTree>
    <p:extLst>
      <p:ext uri="{BB962C8B-B14F-4D97-AF65-F5344CB8AC3E}">
        <p14:creationId xmlns="" xmlns:p14="http://schemas.microsoft.com/office/powerpoint/2010/main" val="58584532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dirty="0" smtClean="0"/>
              <a:t>Cuadro Resumen</a:t>
            </a:r>
            <a:endParaRPr lang="es-CL" dirty="0"/>
          </a:p>
        </p:txBody>
      </p:sp>
      <p:graphicFrame>
        <p:nvGraphicFramePr>
          <p:cNvPr id="4" name="3 Marcador de contenido"/>
          <p:cNvGraphicFramePr>
            <a:graphicFrameLocks noGrp="1"/>
          </p:cNvGraphicFramePr>
          <p:nvPr>
            <p:ph idx="1"/>
            <p:extLst>
              <p:ext uri="{D42A27DB-BD31-4B8C-83A1-F6EECF244321}">
                <p14:modId xmlns="" xmlns:p14="http://schemas.microsoft.com/office/powerpoint/2010/main" val="868016137"/>
              </p:ext>
            </p:extLst>
          </p:nvPr>
        </p:nvGraphicFramePr>
        <p:xfrm>
          <a:off x="1013925" y="1700808"/>
          <a:ext cx="7167469" cy="2160240"/>
        </p:xfrm>
        <a:graphic>
          <a:graphicData uri="http://schemas.openxmlformats.org/drawingml/2006/table">
            <a:tbl>
              <a:tblPr firstRow="1" firstCol="1" bandRow="1"/>
              <a:tblGrid>
                <a:gridCol w="1741655"/>
                <a:gridCol w="2712907"/>
                <a:gridCol w="2712907"/>
              </a:tblGrid>
              <a:tr h="540060">
                <a:tc>
                  <a:txBody>
                    <a:bodyPr/>
                    <a:lstStyle/>
                    <a:p>
                      <a:pPr algn="ctr">
                        <a:lnSpc>
                          <a:spcPct val="115000"/>
                        </a:lnSpc>
                        <a:spcAft>
                          <a:spcPts val="0"/>
                        </a:spcAft>
                      </a:pPr>
                      <a:r>
                        <a:rPr lang="es-CL" sz="1800" b="1" dirty="0">
                          <a:effectLst/>
                          <a:latin typeface="Arial"/>
                          <a:ea typeface="Calibri"/>
                          <a:cs typeface="Times New Roman"/>
                        </a:rPr>
                        <a:t>Indicador</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L" sz="1800" b="1" dirty="0">
                          <a:effectLst/>
                          <a:latin typeface="Arial"/>
                          <a:ea typeface="Calibri"/>
                          <a:cs typeface="Times New Roman"/>
                        </a:rPr>
                        <a:t>Alternativa A</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a:lnSpc>
                          <a:spcPct val="115000"/>
                        </a:lnSpc>
                        <a:spcAft>
                          <a:spcPts val="0"/>
                        </a:spcAft>
                      </a:pPr>
                      <a:r>
                        <a:rPr lang="es-CL" sz="1800" b="1" dirty="0">
                          <a:effectLst/>
                          <a:latin typeface="Arial"/>
                          <a:ea typeface="Calibri"/>
                          <a:cs typeface="Times New Roman"/>
                        </a:rPr>
                        <a:t>Alternativa B</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lnSpc>
                          <a:spcPct val="115000"/>
                        </a:lnSpc>
                        <a:spcAft>
                          <a:spcPts val="0"/>
                        </a:spcAft>
                      </a:pPr>
                      <a:r>
                        <a:rPr lang="es-CL" sz="1800" b="1" dirty="0">
                          <a:solidFill>
                            <a:srgbClr val="0070C0"/>
                          </a:solidFill>
                          <a:effectLst/>
                          <a:latin typeface="Arial"/>
                          <a:ea typeface="Calibri"/>
                          <a:cs typeface="Times New Roman"/>
                        </a:rPr>
                        <a:t>VAN</a:t>
                      </a:r>
                      <a:endParaRPr lang="es-CL" sz="1800" dirty="0">
                        <a:solidFill>
                          <a:srgbClr val="0070C0"/>
                        </a:solidFill>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5000"/>
                        </a:lnSpc>
                        <a:spcAft>
                          <a:spcPts val="0"/>
                        </a:spcAft>
                      </a:pPr>
                      <a:r>
                        <a:rPr lang="es-CL" sz="1800" dirty="0">
                          <a:effectLst/>
                          <a:latin typeface="Arial"/>
                          <a:ea typeface="Calibri"/>
                          <a:cs typeface="Times New Roman"/>
                        </a:rPr>
                        <a:t>US$ </a:t>
                      </a:r>
                      <a:r>
                        <a:rPr lang="es-CL" sz="1800" dirty="0" smtClean="0">
                          <a:effectLst/>
                          <a:latin typeface="Arial"/>
                          <a:ea typeface="Calibri"/>
                          <a:cs typeface="Times New Roman"/>
                        </a:rPr>
                        <a:t>3.681</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15000"/>
                        </a:lnSpc>
                        <a:spcAft>
                          <a:spcPts val="0"/>
                        </a:spcAft>
                      </a:pPr>
                      <a:r>
                        <a:rPr lang="es-CL" sz="1800" dirty="0">
                          <a:effectLst/>
                          <a:latin typeface="Arial"/>
                          <a:ea typeface="Calibri"/>
                          <a:cs typeface="Times New Roman"/>
                        </a:rPr>
                        <a:t>US$ </a:t>
                      </a:r>
                      <a:r>
                        <a:rPr lang="es-CL" sz="1800" dirty="0" smtClean="0">
                          <a:effectLst/>
                          <a:latin typeface="Arial"/>
                          <a:ea typeface="Calibri"/>
                          <a:cs typeface="Times New Roman"/>
                        </a:rPr>
                        <a:t>3.057</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lnSpc>
                          <a:spcPct val="115000"/>
                        </a:lnSpc>
                        <a:spcAft>
                          <a:spcPts val="0"/>
                        </a:spcAft>
                      </a:pPr>
                      <a:r>
                        <a:rPr lang="es-CL" sz="1800" b="1" dirty="0">
                          <a:solidFill>
                            <a:srgbClr val="0070C0"/>
                          </a:solidFill>
                          <a:effectLst/>
                          <a:latin typeface="Arial"/>
                          <a:ea typeface="Calibri"/>
                          <a:cs typeface="Times New Roman"/>
                        </a:rPr>
                        <a:t>TIR</a:t>
                      </a:r>
                      <a:endParaRPr lang="es-CL" sz="1800" dirty="0">
                        <a:solidFill>
                          <a:srgbClr val="0070C0"/>
                        </a:solidFill>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15000"/>
                        </a:lnSpc>
                        <a:spcAft>
                          <a:spcPts val="0"/>
                        </a:spcAft>
                      </a:pPr>
                      <a:r>
                        <a:rPr lang="es-CL" sz="1800" dirty="0" smtClean="0">
                          <a:effectLst/>
                          <a:latin typeface="Arial"/>
                          <a:ea typeface="Calibri"/>
                          <a:cs typeface="Times New Roman"/>
                        </a:rPr>
                        <a:t>36%</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15000"/>
                        </a:lnSpc>
                        <a:spcAft>
                          <a:spcPts val="0"/>
                        </a:spcAft>
                      </a:pPr>
                      <a:r>
                        <a:rPr lang="es-CL" sz="1800" dirty="0" smtClean="0">
                          <a:effectLst/>
                          <a:latin typeface="Arial"/>
                          <a:ea typeface="Calibri"/>
                          <a:cs typeface="Times New Roman"/>
                        </a:rPr>
                        <a:t>30%</a:t>
                      </a:r>
                      <a:endParaRPr lang="es-CL" sz="1800" dirty="0">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lnSpc>
                          <a:spcPct val="115000"/>
                        </a:lnSpc>
                        <a:spcAft>
                          <a:spcPts val="0"/>
                        </a:spcAft>
                      </a:pPr>
                      <a:r>
                        <a:rPr lang="es-CL" sz="1800" b="1" dirty="0">
                          <a:solidFill>
                            <a:srgbClr val="0070C0"/>
                          </a:solidFill>
                          <a:effectLst/>
                          <a:latin typeface="Arial"/>
                          <a:ea typeface="Calibri"/>
                          <a:cs typeface="Times New Roman"/>
                        </a:rPr>
                        <a:t>PAYBACK</a:t>
                      </a:r>
                      <a:endParaRPr lang="es-CL" sz="1800" dirty="0">
                        <a:solidFill>
                          <a:srgbClr val="0070C0"/>
                        </a:solidFill>
                        <a:effectLst/>
                        <a:latin typeface="Arial"/>
                        <a:ea typeface="Calibri"/>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CL" sz="1800" dirty="0">
                          <a:effectLst/>
                          <a:latin typeface="Arial"/>
                          <a:ea typeface="Calibri"/>
                          <a:cs typeface="Times New Roman"/>
                        </a:rPr>
                        <a:t>1 año, 8 meses y </a:t>
                      </a:r>
                      <a:r>
                        <a:rPr lang="es-CL" sz="1800" dirty="0" smtClean="0">
                          <a:effectLst/>
                          <a:latin typeface="Arial"/>
                          <a:ea typeface="Calibri"/>
                          <a:cs typeface="Times New Roman"/>
                        </a:rPr>
                        <a:t>5 </a:t>
                      </a:r>
                      <a:r>
                        <a:rPr lang="es-CL" sz="1800" dirty="0">
                          <a:effectLst/>
                          <a:latin typeface="Arial"/>
                          <a:ea typeface="Calibri"/>
                          <a:cs typeface="Times New Roman"/>
                        </a:rPr>
                        <a:t>días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a:lnSpc>
                          <a:spcPct val="115000"/>
                        </a:lnSpc>
                        <a:spcAft>
                          <a:spcPts val="0"/>
                        </a:spcAft>
                      </a:pPr>
                      <a:r>
                        <a:rPr lang="es-CL" sz="1800" dirty="0">
                          <a:effectLst/>
                          <a:latin typeface="Arial"/>
                          <a:ea typeface="Calibri"/>
                          <a:cs typeface="Times New Roman"/>
                        </a:rPr>
                        <a:t>1 año, </a:t>
                      </a:r>
                      <a:r>
                        <a:rPr lang="es-CL" sz="1800" dirty="0" smtClean="0">
                          <a:effectLst/>
                          <a:latin typeface="Arial"/>
                          <a:ea typeface="Calibri"/>
                          <a:cs typeface="Times New Roman"/>
                        </a:rPr>
                        <a:t>9 </a:t>
                      </a:r>
                      <a:r>
                        <a:rPr lang="es-CL" sz="1800" dirty="0">
                          <a:effectLst/>
                          <a:latin typeface="Arial"/>
                          <a:ea typeface="Calibri"/>
                          <a:cs typeface="Times New Roman"/>
                        </a:rPr>
                        <a:t>meses y </a:t>
                      </a:r>
                      <a:r>
                        <a:rPr lang="es-CL" sz="1800" dirty="0" smtClean="0">
                          <a:effectLst/>
                          <a:latin typeface="Arial"/>
                          <a:ea typeface="Calibri"/>
                          <a:cs typeface="Times New Roman"/>
                        </a:rPr>
                        <a:t>19 </a:t>
                      </a:r>
                      <a:r>
                        <a:rPr lang="es-CL" sz="1800" dirty="0">
                          <a:effectLst/>
                          <a:latin typeface="Arial"/>
                          <a:ea typeface="Calibri"/>
                          <a:cs typeface="Times New Roman"/>
                        </a:rPr>
                        <a:t>días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2 Rectángulo"/>
          <p:cNvSpPr/>
          <p:nvPr/>
        </p:nvSpPr>
        <p:spPr>
          <a:xfrm>
            <a:off x="971600" y="4306163"/>
            <a:ext cx="7200800" cy="923330"/>
          </a:xfrm>
          <a:prstGeom prst="rect">
            <a:avLst/>
          </a:prstGeom>
        </p:spPr>
        <p:txBody>
          <a:bodyPr wrap="square">
            <a:spAutoFit/>
          </a:bodyPr>
          <a:lstStyle/>
          <a:p>
            <a:r>
              <a:rPr lang="es-CL" b="1" dirty="0"/>
              <a:t>Conclusión:</a:t>
            </a:r>
            <a:r>
              <a:rPr lang="es-CL" dirty="0"/>
              <a:t> Considerando que la alternativa A posee un VAN más alto, una tasa interna de retorno más alta y que el periodo de retorno de la inversión es menor, se opta por la alternativa </a:t>
            </a:r>
            <a:r>
              <a:rPr lang="es-CL" b="1" dirty="0"/>
              <a:t>A</a:t>
            </a:r>
            <a:r>
              <a:rPr lang="es-CL" dirty="0"/>
              <a:t> para el desarrollo de este proyecto.</a:t>
            </a:r>
          </a:p>
        </p:txBody>
      </p:sp>
    </p:spTree>
    <p:extLst>
      <p:ext uri="{BB962C8B-B14F-4D97-AF65-F5344CB8AC3E}">
        <p14:creationId xmlns="" xmlns:p14="http://schemas.microsoft.com/office/powerpoint/2010/main" val="97995594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251520" y="260648"/>
            <a:ext cx="2016224" cy="1003548"/>
          </a:xfrm>
        </p:spPr>
        <p:txBody>
          <a:bodyPr>
            <a:normAutofit fontScale="90000"/>
          </a:bodyPr>
          <a:lstStyle/>
          <a:p>
            <a:r>
              <a:rPr lang="es-CL" dirty="0" smtClean="0"/>
              <a:t>Modelo de datos</a:t>
            </a:r>
            <a:endParaRPr lang="es-CL" dirty="0"/>
          </a:p>
        </p:txBody>
      </p:sp>
      <p:pic>
        <p:nvPicPr>
          <p:cNvPr id="5" name="0 Imagen"/>
          <p:cNvPicPr>
            <a:picLocks noGrp="1"/>
          </p:cNvPicPr>
          <p:nvPr>
            <p:ph idx="1"/>
          </p:nvPr>
        </p:nvPicPr>
        <p:blipFill>
          <a:blip r:embed="rId2">
            <a:extLst>
              <a:ext uri="{28A0092B-C50C-407E-A947-70E740481C1C}">
                <a14:useLocalDpi xmlns="" xmlns:a14="http://schemas.microsoft.com/office/drawing/2010/main" val="0"/>
              </a:ext>
            </a:extLst>
          </a:blip>
          <a:stretch>
            <a:fillRect/>
          </a:stretch>
        </p:blipFill>
        <p:spPr>
          <a:xfrm>
            <a:off x="2700232" y="116632"/>
            <a:ext cx="6443768" cy="6624736"/>
          </a:xfrm>
          <a:prstGeom prst="rect">
            <a:avLst/>
          </a:prstGeom>
        </p:spPr>
      </p:pic>
    </p:spTree>
    <p:extLst>
      <p:ext uri="{BB962C8B-B14F-4D97-AF65-F5344CB8AC3E}">
        <p14:creationId xmlns="" xmlns:p14="http://schemas.microsoft.com/office/powerpoint/2010/main" val="3818769453"/>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dirty="0">
                <a:solidFill>
                  <a:prstClr val="black"/>
                </a:solidFill>
              </a:rPr>
              <a:t>Mapa del Sitio</a:t>
            </a:r>
            <a:br>
              <a:rPr lang="es-ES_tradnl" dirty="0">
                <a:solidFill>
                  <a:prstClr val="black"/>
                </a:solidFill>
              </a:rPr>
            </a:br>
            <a:r>
              <a:rPr lang="es-ES_tradnl" sz="2200" dirty="0" smtClean="0">
                <a:solidFill>
                  <a:prstClr val="black"/>
                </a:solidFill>
              </a:rPr>
              <a:t>Perfil: Sala (Enfermera)</a:t>
            </a:r>
            <a:endParaRPr lang="es-CL" sz="2000" dirty="0"/>
          </a:p>
        </p:txBody>
      </p:sp>
      <p:pic>
        <p:nvPicPr>
          <p:cNvPr id="5" name="4 Marcador de contenido"/>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75656" y="1412776"/>
            <a:ext cx="6078134" cy="4831714"/>
          </a:xfrm>
          <a:prstGeom prst="rect">
            <a:avLst/>
          </a:prstGeom>
          <a:noFill/>
          <a:ln>
            <a:noFill/>
          </a:ln>
        </p:spPr>
      </p:pic>
    </p:spTree>
    <p:extLst>
      <p:ext uri="{BB962C8B-B14F-4D97-AF65-F5344CB8AC3E}">
        <p14:creationId xmlns="" xmlns:p14="http://schemas.microsoft.com/office/powerpoint/2010/main" val="394112778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116632"/>
            <a:ext cx="8229600" cy="1143000"/>
          </a:xfrm>
        </p:spPr>
        <p:txBody>
          <a:bodyPr/>
          <a:lstStyle/>
          <a:p>
            <a:r>
              <a:rPr lang="es-ES_tradnl" dirty="0" smtClean="0"/>
              <a:t>Salud en Chile</a:t>
            </a:r>
            <a:endParaRPr lang="es-CL" dirty="0"/>
          </a:p>
        </p:txBody>
      </p:sp>
      <p:sp>
        <p:nvSpPr>
          <p:cNvPr id="3" name="2 Marcador de contenido"/>
          <p:cNvSpPr>
            <a:spLocks noGrp="1"/>
          </p:cNvSpPr>
          <p:nvPr>
            <p:ph idx="1"/>
          </p:nvPr>
        </p:nvSpPr>
        <p:spPr>
          <a:xfrm>
            <a:off x="197985" y="1252574"/>
            <a:ext cx="8003232" cy="4525963"/>
          </a:xfrm>
        </p:spPr>
        <p:txBody>
          <a:bodyPr>
            <a:normAutofit/>
          </a:bodyPr>
          <a:lstStyle/>
          <a:p>
            <a:pPr marL="400050" lvl="1" indent="0" algn="just">
              <a:buNone/>
            </a:pPr>
            <a:r>
              <a:rPr lang="es-CL" sz="2400" b="1" dirty="0" smtClean="0"/>
              <a:t>Sistema Privado:</a:t>
            </a:r>
          </a:p>
          <a:p>
            <a:pPr marL="400050" lvl="1" indent="0" algn="just">
              <a:buNone/>
            </a:pPr>
            <a:r>
              <a:rPr lang="es-CL" sz="2000" dirty="0" smtClean="0"/>
              <a:t>Funciones:</a:t>
            </a:r>
          </a:p>
          <a:p>
            <a:pPr marL="400050" lvl="1" indent="0" algn="just" defTabSz="360363">
              <a:buNone/>
            </a:pPr>
            <a:r>
              <a:rPr lang="es-CL" sz="2000" dirty="0" smtClean="0"/>
              <a:t>	•	Otorgamiento directo de las prestaciones de salud</a:t>
            </a:r>
          </a:p>
          <a:p>
            <a:pPr marL="400050" lvl="1" indent="0" algn="just" defTabSz="360363">
              <a:buNone/>
            </a:pPr>
            <a:r>
              <a:rPr lang="es-CL" sz="2000" dirty="0" smtClean="0"/>
              <a:t>	•	Administración del financiamiento.</a:t>
            </a:r>
          </a:p>
          <a:p>
            <a:pPr marL="400050" lvl="1" indent="0" algn="just">
              <a:buNone/>
            </a:pPr>
            <a:endParaRPr lang="es-CL" sz="2000" dirty="0"/>
          </a:p>
          <a:p>
            <a:pPr marL="400050" lvl="1" indent="0" algn="just">
              <a:buNone/>
            </a:pPr>
            <a:r>
              <a:rPr lang="es-CL" sz="2400" b="1" dirty="0" smtClean="0"/>
              <a:t>Sistema Público:</a:t>
            </a:r>
          </a:p>
          <a:p>
            <a:pPr marL="400050" lvl="1" indent="0" algn="just">
              <a:buNone/>
            </a:pPr>
            <a:r>
              <a:rPr lang="es-CL" sz="2000" dirty="0" smtClean="0"/>
              <a:t>Funciones:</a:t>
            </a:r>
          </a:p>
          <a:p>
            <a:pPr marL="400050" lvl="1" indent="0" algn="just" defTabSz="360363">
              <a:buNone/>
            </a:pPr>
            <a:r>
              <a:rPr lang="es-CL" sz="2000" dirty="0" smtClean="0"/>
              <a:t>	•	Administración del financiamiento</a:t>
            </a:r>
          </a:p>
          <a:p>
            <a:pPr marL="400050" lvl="1" indent="0" algn="just" defTabSz="360363">
              <a:buNone/>
            </a:pPr>
            <a:r>
              <a:rPr lang="es-CL" sz="2000" dirty="0" smtClean="0"/>
              <a:t>	•	Otorgamiento de las prestaciones de Salud Públicas</a:t>
            </a:r>
          </a:p>
          <a:p>
            <a:pPr marL="400050" lvl="1" indent="0" algn="just" defTabSz="360363">
              <a:buNone/>
            </a:pPr>
            <a:r>
              <a:rPr lang="es-CL" sz="2000" dirty="0" smtClean="0"/>
              <a:t>	•	Función normativa, de regulación, supervisión y control.</a:t>
            </a:r>
          </a:p>
          <a:p>
            <a:pPr marL="400050" lvl="1" indent="0">
              <a:buNone/>
            </a:pPr>
            <a:endParaRPr lang="es-CL" sz="3200" dirty="0"/>
          </a:p>
        </p:txBody>
      </p:sp>
      <p:pic>
        <p:nvPicPr>
          <p:cNvPr id="6155" name="Picture 11"/>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666"/>
          <a:stretch/>
        </p:blipFill>
        <p:spPr bwMode="auto">
          <a:xfrm>
            <a:off x="7914470" y="0"/>
            <a:ext cx="1229530" cy="58210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4" name="3 Grupo"/>
          <p:cNvGrpSpPr/>
          <p:nvPr/>
        </p:nvGrpSpPr>
        <p:grpSpPr>
          <a:xfrm>
            <a:off x="784406" y="5370235"/>
            <a:ext cx="5556134" cy="592491"/>
            <a:chOff x="564059" y="5335533"/>
            <a:chExt cx="5556134" cy="592491"/>
          </a:xfrm>
        </p:grpSpPr>
        <p:pic>
          <p:nvPicPr>
            <p:cNvPr id="6149"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64059" y="5335533"/>
              <a:ext cx="607320" cy="5747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52" name="Picture 8"/>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560364" y="5391340"/>
              <a:ext cx="559829" cy="52387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153"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205924" y="5344939"/>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750229" y="5347390"/>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8"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838839" y="5360197"/>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294534" y="5354720"/>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383144" y="5370235"/>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3927449" y="5360197"/>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471754" y="5370235"/>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3" name="Picture 9"/>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5016059" y="5378535"/>
              <a:ext cx="544305" cy="5494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pic>
        <p:nvPicPr>
          <p:cNvPr id="24" name="Picture 5"/>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6370747" y="5598273"/>
            <a:ext cx="190468" cy="1802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5" name="Picture 9"/>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380522" y="5370235"/>
            <a:ext cx="185279" cy="1870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 name="Picture 8"/>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6370747" y="5814547"/>
            <a:ext cx="184681" cy="1728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6 CuadroTexto"/>
          <p:cNvSpPr txBox="1"/>
          <p:nvPr/>
        </p:nvSpPr>
        <p:spPr>
          <a:xfrm>
            <a:off x="6500047" y="5309868"/>
            <a:ext cx="1353396" cy="307777"/>
          </a:xfrm>
          <a:prstGeom prst="rect">
            <a:avLst/>
          </a:prstGeom>
          <a:noFill/>
        </p:spPr>
        <p:txBody>
          <a:bodyPr wrap="square" rtlCol="0">
            <a:spAutoFit/>
          </a:bodyPr>
          <a:lstStyle/>
          <a:p>
            <a:r>
              <a:rPr lang="es-ES_tradnl" sz="1400" b="1" dirty="0" smtClean="0"/>
              <a:t>S. Público</a:t>
            </a:r>
            <a:endParaRPr lang="es-CL" sz="1400" b="1" dirty="0"/>
          </a:p>
        </p:txBody>
      </p:sp>
      <p:sp>
        <p:nvSpPr>
          <p:cNvPr id="29" name="28 CuadroTexto"/>
          <p:cNvSpPr txBox="1"/>
          <p:nvPr/>
        </p:nvSpPr>
        <p:spPr>
          <a:xfrm>
            <a:off x="6500047" y="5534516"/>
            <a:ext cx="1353396" cy="307777"/>
          </a:xfrm>
          <a:prstGeom prst="rect">
            <a:avLst/>
          </a:prstGeom>
          <a:noFill/>
        </p:spPr>
        <p:txBody>
          <a:bodyPr wrap="square" rtlCol="0">
            <a:spAutoFit/>
          </a:bodyPr>
          <a:lstStyle/>
          <a:p>
            <a:r>
              <a:rPr lang="es-ES_tradnl" sz="1400" b="1" dirty="0" smtClean="0"/>
              <a:t>S. Privado</a:t>
            </a:r>
            <a:endParaRPr lang="es-CL" sz="1400" b="1" dirty="0"/>
          </a:p>
        </p:txBody>
      </p:sp>
      <p:sp>
        <p:nvSpPr>
          <p:cNvPr id="30" name="29 CuadroTexto"/>
          <p:cNvSpPr txBox="1"/>
          <p:nvPr/>
        </p:nvSpPr>
        <p:spPr>
          <a:xfrm>
            <a:off x="6484541" y="5747068"/>
            <a:ext cx="1353396" cy="307777"/>
          </a:xfrm>
          <a:prstGeom prst="rect">
            <a:avLst/>
          </a:prstGeom>
          <a:noFill/>
        </p:spPr>
        <p:txBody>
          <a:bodyPr wrap="square" rtlCol="0">
            <a:spAutoFit/>
          </a:bodyPr>
          <a:lstStyle/>
          <a:p>
            <a:r>
              <a:rPr lang="es-ES_tradnl" sz="1400" b="1" dirty="0" smtClean="0"/>
              <a:t> Sin Previsión</a:t>
            </a:r>
            <a:endParaRPr lang="es-CL" sz="1400" b="1" dirty="0"/>
          </a:p>
        </p:txBody>
      </p:sp>
    </p:spTree>
    <p:extLst>
      <p:ext uri="{BB962C8B-B14F-4D97-AF65-F5344CB8AC3E}">
        <p14:creationId xmlns="" xmlns:p14="http://schemas.microsoft.com/office/powerpoint/2010/main" val="103991968"/>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55"/>
                                        </p:tgtEl>
                                        <p:attrNameLst>
                                          <p:attrName>style.visibility</p:attrName>
                                        </p:attrNameLst>
                                      </p:cBhvr>
                                      <p:to>
                                        <p:strVal val="visible"/>
                                      </p:to>
                                    </p:set>
                                    <p:animEffect transition="in" filter="fade">
                                      <p:cBhvr>
                                        <p:cTn id="7" dur="500"/>
                                        <p:tgtEl>
                                          <p:spTgt spid="6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_tradnl" dirty="0">
                <a:solidFill>
                  <a:prstClr val="black"/>
                </a:solidFill>
              </a:rPr>
              <a:t>Mapa del Sitio</a:t>
            </a:r>
            <a:br>
              <a:rPr lang="es-ES_tradnl" dirty="0">
                <a:solidFill>
                  <a:prstClr val="black"/>
                </a:solidFill>
              </a:rPr>
            </a:br>
            <a:r>
              <a:rPr lang="es-ES_tradnl" sz="2200" dirty="0" smtClean="0">
                <a:solidFill>
                  <a:prstClr val="black"/>
                </a:solidFill>
              </a:rPr>
              <a:t>Perfil: Médico</a:t>
            </a:r>
            <a:endParaRPr lang="es-CL" sz="2000" dirty="0"/>
          </a:p>
        </p:txBody>
      </p:sp>
      <p:pic>
        <p:nvPicPr>
          <p:cNvPr id="5" name="4 Marcador de contenido"/>
          <p:cNvPicPr>
            <a:picLocks noGrp="1"/>
          </p:cNvPicPr>
          <p:nvPr>
            <p:ph idx="1"/>
          </p:nvPr>
        </p:nvPicPr>
        <p:blipFill>
          <a:blip r:embed="rId2" cstate="print">
            <a:extLst>
              <a:ext uri="{28A0092B-C50C-407E-A947-70E740481C1C}">
                <a14:useLocalDpi xmlns="" xmlns:a14="http://schemas.microsoft.com/office/drawing/2010/main" val="0"/>
              </a:ext>
            </a:extLst>
          </a:blip>
          <a:srcRect/>
          <a:stretch>
            <a:fillRect/>
          </a:stretch>
        </p:blipFill>
        <p:spPr bwMode="auto">
          <a:xfrm>
            <a:off x="827584" y="2204864"/>
            <a:ext cx="7776864" cy="3312368"/>
          </a:xfrm>
          <a:prstGeom prst="rect">
            <a:avLst/>
          </a:prstGeom>
          <a:noFill/>
          <a:ln>
            <a:noFill/>
          </a:ln>
        </p:spPr>
      </p:pic>
    </p:spTree>
    <p:extLst>
      <p:ext uri="{BB962C8B-B14F-4D97-AF65-F5344CB8AC3E}">
        <p14:creationId xmlns="" xmlns:p14="http://schemas.microsoft.com/office/powerpoint/2010/main" val="372905429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L" dirty="0" smtClean="0"/>
              <a:t>Conclusión</a:t>
            </a:r>
            <a:endParaRPr lang="es-CL" dirty="0"/>
          </a:p>
        </p:txBody>
      </p:sp>
      <p:sp>
        <p:nvSpPr>
          <p:cNvPr id="3" name="2 Marcador de contenido"/>
          <p:cNvSpPr>
            <a:spLocks noGrp="1"/>
          </p:cNvSpPr>
          <p:nvPr>
            <p:ph idx="1"/>
          </p:nvPr>
        </p:nvSpPr>
        <p:spPr/>
        <p:txBody>
          <a:bodyPr/>
          <a:lstStyle/>
          <a:p>
            <a:r>
              <a:rPr lang="es-CL" dirty="0" smtClean="0"/>
              <a:t>Objetivos</a:t>
            </a:r>
          </a:p>
          <a:p>
            <a:r>
              <a:rPr lang="es-ES_tradnl" dirty="0" smtClean="0"/>
              <a:t>Salud en Chile</a:t>
            </a:r>
            <a:endParaRPr lang="es-CL" dirty="0" smtClean="0"/>
          </a:p>
          <a:p>
            <a:r>
              <a:rPr lang="es-CL" dirty="0" smtClean="0"/>
              <a:t>Desarrollo Personal</a:t>
            </a:r>
          </a:p>
          <a:p>
            <a:r>
              <a:rPr lang="es-CL" dirty="0" smtClean="0"/>
              <a:t>Equipos Multidisciplinarios</a:t>
            </a:r>
          </a:p>
          <a:p>
            <a:r>
              <a:rPr lang="es-CL" smtClean="0"/>
              <a:t>Aporte Real </a:t>
            </a:r>
            <a:endParaRPr lang="es-CL" dirty="0" smtClean="0"/>
          </a:p>
          <a:p>
            <a:pPr marL="0" indent="0">
              <a:buNone/>
            </a:pPr>
            <a:endParaRPr lang="es-CL" dirty="0" smtClean="0"/>
          </a:p>
          <a:p>
            <a:endParaRPr lang="es-CL" dirty="0"/>
          </a:p>
        </p:txBody>
      </p:sp>
      <p:pic>
        <p:nvPicPr>
          <p:cNvPr id="5" name="4 Imagen"/>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6444208" y="1052736"/>
            <a:ext cx="2538412" cy="2538412"/>
          </a:xfrm>
          <a:prstGeom prst="rect">
            <a:avLst/>
          </a:prstGeom>
        </p:spPr>
      </p:pic>
    </p:spTree>
    <p:extLst>
      <p:ext uri="{BB962C8B-B14F-4D97-AF65-F5344CB8AC3E}">
        <p14:creationId xmlns="" xmlns:p14="http://schemas.microsoft.com/office/powerpoint/2010/main" val="16237790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539552" y="2996952"/>
            <a:ext cx="8229600" cy="1143000"/>
          </a:xfrm>
        </p:spPr>
        <p:txBody>
          <a:bodyPr/>
          <a:lstStyle/>
          <a:p>
            <a:r>
              <a:rPr lang="es-CL" dirty="0" smtClean="0"/>
              <a:t>Gracias</a:t>
            </a:r>
            <a:endParaRPr lang="es-CL" dirty="0"/>
          </a:p>
        </p:txBody>
      </p:sp>
    </p:spTree>
    <p:extLst>
      <p:ext uri="{BB962C8B-B14F-4D97-AF65-F5344CB8AC3E}">
        <p14:creationId xmlns="" xmlns:p14="http://schemas.microsoft.com/office/powerpoint/2010/main" val="316119185"/>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398253" y="-225871"/>
            <a:ext cx="8229600" cy="1143000"/>
          </a:xfrm>
        </p:spPr>
        <p:txBody>
          <a:bodyPr/>
          <a:lstStyle/>
          <a:p>
            <a:r>
              <a:rPr lang="es-CL" dirty="0" smtClean="0"/>
              <a:t>Sistema Público</a:t>
            </a:r>
            <a:endParaRPr lang="es-CL" dirty="0"/>
          </a:p>
        </p:txBody>
      </p:sp>
      <p:pic>
        <p:nvPicPr>
          <p:cNvPr id="2050" name="Picture 2"/>
          <p:cNvPicPr>
            <a:picLocks noGrp="1" noChangeAspect="1" noChangeArrowheads="1"/>
          </p:cNvPicPr>
          <p:nvPr>
            <p:ph idx="1"/>
          </p:nvPr>
        </p:nvPicPr>
        <p:blipFill rotWithShape="1">
          <a:blip r:embed="rId3">
            <a:extLst>
              <a:ext uri="{28A0092B-C50C-407E-A947-70E740481C1C}">
                <a14:useLocalDpi xmlns="" xmlns:a14="http://schemas.microsoft.com/office/drawing/2010/main" val="0"/>
              </a:ext>
            </a:extLst>
          </a:blip>
          <a:srcRect l="1607" t="2205" r="964" b="1755"/>
          <a:stretch/>
        </p:blipFill>
        <p:spPr bwMode="auto">
          <a:xfrm>
            <a:off x="26744" y="703462"/>
            <a:ext cx="9072978" cy="52205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6 Elipse"/>
          <p:cNvSpPr/>
          <p:nvPr/>
        </p:nvSpPr>
        <p:spPr>
          <a:xfrm>
            <a:off x="5580112" y="4005064"/>
            <a:ext cx="2232248" cy="42111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1026" name="Picture 2" descr="Inicio"/>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7504" y="5958830"/>
            <a:ext cx="978508" cy="89917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46683271"/>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0 Imagen"/>
          <p:cNvPicPr/>
          <p:nvPr/>
        </p:nvPicPr>
        <p:blipFill rotWithShape="1">
          <a:blip r:embed="rId3" cstate="print">
            <a:extLst>
              <a:ext uri="{28A0092B-C50C-407E-A947-70E740481C1C}">
                <a14:useLocalDpi xmlns="" xmlns:a14="http://schemas.microsoft.com/office/drawing/2010/main" val="0"/>
              </a:ext>
            </a:extLst>
          </a:blip>
          <a:srcRect t="6633" b="6633"/>
          <a:stretch/>
        </p:blipFill>
        <p:spPr>
          <a:xfrm>
            <a:off x="0" y="4212"/>
            <a:ext cx="6660232" cy="6853788"/>
          </a:xfrm>
          <a:prstGeom prst="rect">
            <a:avLst/>
          </a:prstGeom>
        </p:spPr>
      </p:pic>
      <p:pic>
        <p:nvPicPr>
          <p:cNvPr id="4" name="3 Marcador de contenido"/>
          <p:cNvPicPr>
            <a:picLocks noGrp="1" noChangeAspect="1"/>
          </p:cNvPicPr>
          <p:nvPr>
            <p:ph idx="1"/>
          </p:nvPr>
        </p:nvPicPr>
        <p:blipFill>
          <a:blip r:embed="rId4" cstate="print">
            <a:extLst>
              <a:ext uri="{28A0092B-C50C-407E-A947-70E740481C1C}">
                <a14:useLocalDpi xmlns="" xmlns:a14="http://schemas.microsoft.com/office/drawing/2010/main" val="0"/>
              </a:ext>
            </a:extLst>
          </a:blip>
          <a:stretch>
            <a:fillRect/>
          </a:stretch>
        </p:blipFill>
        <p:spPr>
          <a:xfrm>
            <a:off x="7189205" y="332656"/>
            <a:ext cx="1381398" cy="2296107"/>
          </a:xfrm>
        </p:spPr>
      </p:pic>
      <p:pic>
        <p:nvPicPr>
          <p:cNvPr id="7170" name="Picture 2" descr="C:\Users\David Figueroa\Desktop\HDS\Logo SSVSA 2011.jp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986513" y="2780928"/>
            <a:ext cx="1786782" cy="1618233"/>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descr="http://www.gifandgif.es/gifs_animados/Flechas/Gifs%20ANimados%20Flechas%20(114).gif"/>
          <p:cNvPicPr>
            <a:picLocks noChangeAspect="1" noChangeArrowheads="1" noCrop="1"/>
          </p:cNvPicPr>
          <p:nvPr/>
        </p:nvPicPr>
        <p:blipFill>
          <a:blip r:embed="rId6">
            <a:extLst>
              <a:ext uri="{28A0092B-C50C-407E-A947-70E740481C1C}">
                <a14:useLocalDpi xmlns="" xmlns:a14="http://schemas.microsoft.com/office/drawing/2010/main" val="0"/>
              </a:ext>
            </a:extLst>
          </a:blip>
          <a:srcRect/>
          <a:stretch>
            <a:fillRect/>
          </a:stretch>
        </p:blipFill>
        <p:spPr bwMode="auto">
          <a:xfrm>
            <a:off x="1691680" y="1372246"/>
            <a:ext cx="400050" cy="20002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048474040"/>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dirty="0" smtClean="0"/>
              <a:t/>
            </a:r>
            <a:br>
              <a:rPr lang="es-CL" dirty="0" smtClean="0"/>
            </a:br>
            <a:r>
              <a:rPr lang="es-CL" sz="4900" dirty="0" smtClean="0"/>
              <a:t>Datos de la Organización</a:t>
            </a:r>
            <a:r>
              <a:rPr lang="es-CL" dirty="0" smtClean="0"/>
              <a:t/>
            </a:r>
            <a:br>
              <a:rPr lang="es-CL" dirty="0" smtClean="0"/>
            </a:br>
            <a:r>
              <a:rPr lang="es-CL" sz="2200" dirty="0" smtClean="0"/>
              <a:t>Historia</a:t>
            </a:r>
            <a:r>
              <a:rPr lang="es-CL" dirty="0" smtClean="0"/>
              <a:t/>
            </a:r>
            <a:br>
              <a:rPr lang="es-CL" dirty="0" smtClean="0"/>
            </a:br>
            <a:endParaRPr lang="es-CL" dirty="0"/>
          </a:p>
        </p:txBody>
      </p:sp>
      <p:sp>
        <p:nvSpPr>
          <p:cNvPr id="3" name="2 Marcador de contenido"/>
          <p:cNvSpPr>
            <a:spLocks noGrp="1"/>
          </p:cNvSpPr>
          <p:nvPr>
            <p:ph idx="1"/>
          </p:nvPr>
        </p:nvSpPr>
        <p:spPr>
          <a:xfrm>
            <a:off x="179512" y="3717032"/>
            <a:ext cx="9361040" cy="2592288"/>
          </a:xfrm>
        </p:spPr>
        <p:txBody>
          <a:bodyPr>
            <a:normAutofit/>
          </a:bodyPr>
          <a:lstStyle/>
          <a:p>
            <a:pPr marL="457200" lvl="1" indent="0">
              <a:buNone/>
            </a:pPr>
            <a:r>
              <a:rPr lang="es-CL" sz="1800" b="1" dirty="0" smtClean="0"/>
              <a:t>Siglo </a:t>
            </a:r>
          </a:p>
          <a:p>
            <a:pPr marL="457200" lvl="1" indent="0">
              <a:buNone/>
            </a:pPr>
            <a:r>
              <a:rPr lang="es-CL" sz="1800" b="1" dirty="0" smtClean="0"/>
              <a:t>XVII :</a:t>
            </a:r>
            <a:r>
              <a:rPr lang="es-CL" sz="1800" dirty="0" smtClean="0"/>
              <a:t> Lazareto origen francés (Enfermedades Infecciosas).</a:t>
            </a:r>
          </a:p>
          <a:p>
            <a:pPr marL="457200" lvl="1" indent="0">
              <a:buNone/>
            </a:pPr>
            <a:r>
              <a:rPr lang="es-CL" sz="1800" b="1" dirty="0" smtClean="0"/>
              <a:t>1900:</a:t>
            </a:r>
            <a:r>
              <a:rPr lang="es-CL" sz="1800" dirty="0" smtClean="0"/>
              <a:t> Recibe el nombre “Hospital del Salvador”.</a:t>
            </a:r>
          </a:p>
          <a:p>
            <a:pPr marL="457200" lvl="1" indent="0">
              <a:buNone/>
            </a:pPr>
            <a:r>
              <a:rPr lang="es-CL" sz="1800" b="1" dirty="0" smtClean="0"/>
              <a:t>1969:</a:t>
            </a:r>
            <a:r>
              <a:rPr lang="es-CL" sz="1800" dirty="0" smtClean="0"/>
              <a:t> Se convierte en Hospital Psiquiátrico, debido al auge de las enfermedades mentales.</a:t>
            </a:r>
          </a:p>
          <a:p>
            <a:pPr marL="457200" lvl="1" indent="0">
              <a:buNone/>
            </a:pPr>
            <a:r>
              <a:rPr lang="es-CL" sz="1800" b="1" dirty="0" smtClean="0"/>
              <a:t>1973:</a:t>
            </a:r>
            <a:r>
              <a:rPr lang="es-CL" sz="1800" dirty="0" smtClean="0"/>
              <a:t> Clínica de neurolépticos.</a:t>
            </a:r>
          </a:p>
          <a:p>
            <a:pPr marL="457200" lvl="1" indent="0">
              <a:buNone/>
            </a:pPr>
            <a:r>
              <a:rPr lang="es-CL" sz="1800" b="1" dirty="0" smtClean="0"/>
              <a:t>1986:</a:t>
            </a:r>
            <a:r>
              <a:rPr lang="es-CL" sz="1800" dirty="0" smtClean="0"/>
              <a:t> Forma parte de la red del Servicio de Salud Valparaíso San Antonio.</a:t>
            </a:r>
            <a:r>
              <a:rPr lang="es-CL" sz="1200" b="1" dirty="0"/>
              <a:t> </a:t>
            </a:r>
            <a:endParaRPr lang="es-CL" dirty="0" smtClean="0">
              <a:solidFill>
                <a:srgbClr val="FF0000"/>
              </a:solidFill>
            </a:endParaRPr>
          </a:p>
          <a:p>
            <a:pPr marL="0" indent="0">
              <a:buNone/>
            </a:pPr>
            <a:endParaRPr lang="es-CL" b="1" dirty="0"/>
          </a:p>
        </p:txBody>
      </p:sp>
      <p:pic>
        <p:nvPicPr>
          <p:cNvPr id="7" name="0 Imagen"/>
          <p:cNvPicPr/>
          <p:nvPr/>
        </p:nvPicPr>
        <p:blipFill>
          <a:blip r:embed="rId3" cstate="print">
            <a:extLst>
              <a:ext uri="{28A0092B-C50C-407E-A947-70E740481C1C}">
                <a14:useLocalDpi xmlns="" xmlns:a14="http://schemas.microsoft.com/office/drawing/2010/main" val="0"/>
              </a:ext>
            </a:extLst>
          </a:blip>
          <a:stretch>
            <a:fillRect/>
          </a:stretch>
        </p:blipFill>
        <p:spPr>
          <a:xfrm>
            <a:off x="2771800" y="1484784"/>
            <a:ext cx="3600400" cy="201622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 xmlns:p14="http://schemas.microsoft.com/office/powerpoint/2010/main" val="800768284"/>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L" dirty="0" smtClean="0"/>
              <a:t>Datos de la Organización</a:t>
            </a:r>
            <a:br>
              <a:rPr lang="es-CL" dirty="0" smtClean="0"/>
            </a:br>
            <a:r>
              <a:rPr lang="es-CL" sz="2200" dirty="0" smtClean="0"/>
              <a:t>(Servicios)</a:t>
            </a:r>
            <a:endParaRPr lang="es-CL" sz="2200" dirty="0"/>
          </a:p>
        </p:txBody>
      </p:sp>
      <p:graphicFrame>
        <p:nvGraphicFramePr>
          <p:cNvPr id="8" name="7 Diagrama"/>
          <p:cNvGraphicFramePr/>
          <p:nvPr>
            <p:extLst>
              <p:ext uri="{D42A27DB-BD31-4B8C-83A1-F6EECF244321}">
                <p14:modId xmlns="" xmlns:p14="http://schemas.microsoft.com/office/powerpoint/2010/main" val="1746480119"/>
              </p:ext>
            </p:extLst>
          </p:nvPr>
        </p:nvGraphicFramePr>
        <p:xfrm>
          <a:off x="1115616" y="2276872"/>
          <a:ext cx="7571184" cy="2664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83165892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graphicEl>
                                              <a:dgm id="{AE411AB2-7259-4DFC-A20B-48451D9FE5EC}"/>
                                            </p:graphicEl>
                                          </p:spTgt>
                                        </p:tgtEl>
                                        <p:attrNameLst>
                                          <p:attrName>style.visibility</p:attrName>
                                        </p:attrNameLst>
                                      </p:cBhvr>
                                      <p:to>
                                        <p:strVal val="visible"/>
                                      </p:to>
                                    </p:set>
                                    <p:anim calcmode="lin" valueType="num">
                                      <p:cBhvr additive="base">
                                        <p:cTn id="7" dur="500" fill="hold"/>
                                        <p:tgtEl>
                                          <p:spTgt spid="8">
                                            <p:graphicEl>
                                              <a:dgm id="{AE411AB2-7259-4DFC-A20B-48451D9FE5EC}"/>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graphicEl>
                                              <a:dgm id="{AE411AB2-7259-4DFC-A20B-48451D9FE5EC}"/>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graphicEl>
                                              <a:dgm id="{C0A5EF13-D5F6-4A79-B300-DAF38D897673}"/>
                                            </p:graphicEl>
                                          </p:spTgt>
                                        </p:tgtEl>
                                        <p:attrNameLst>
                                          <p:attrName>style.visibility</p:attrName>
                                        </p:attrNameLst>
                                      </p:cBhvr>
                                      <p:to>
                                        <p:strVal val="visible"/>
                                      </p:to>
                                    </p:set>
                                    <p:anim calcmode="lin" valueType="num">
                                      <p:cBhvr additive="base">
                                        <p:cTn id="11" dur="500" fill="hold"/>
                                        <p:tgtEl>
                                          <p:spTgt spid="8">
                                            <p:graphicEl>
                                              <a:dgm id="{C0A5EF13-D5F6-4A79-B300-DAF38D89767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graphicEl>
                                              <a:dgm id="{C0A5EF13-D5F6-4A79-B300-DAF38D89767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graphicEl>
                                              <a:dgm id="{3E1AD3AE-67E8-40D9-8372-00A0111F99F8}"/>
                                            </p:graphicEl>
                                          </p:spTgt>
                                        </p:tgtEl>
                                        <p:attrNameLst>
                                          <p:attrName>style.visibility</p:attrName>
                                        </p:attrNameLst>
                                      </p:cBhvr>
                                      <p:to>
                                        <p:strVal val="visible"/>
                                      </p:to>
                                    </p:set>
                                    <p:anim calcmode="lin" valueType="num">
                                      <p:cBhvr additive="base">
                                        <p:cTn id="15" dur="500" fill="hold"/>
                                        <p:tgtEl>
                                          <p:spTgt spid="8">
                                            <p:graphicEl>
                                              <a:dgm id="{3E1AD3AE-67E8-40D9-8372-00A0111F99F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graphicEl>
                                              <a:dgm id="{3E1AD3AE-67E8-40D9-8372-00A0111F99F8}"/>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graphicEl>
                                              <a:dgm id="{2EDE58A8-8234-42FA-8098-DF8B5D0C0036}"/>
                                            </p:graphicEl>
                                          </p:spTgt>
                                        </p:tgtEl>
                                        <p:attrNameLst>
                                          <p:attrName>style.visibility</p:attrName>
                                        </p:attrNameLst>
                                      </p:cBhvr>
                                      <p:to>
                                        <p:strVal val="visible"/>
                                      </p:to>
                                    </p:set>
                                    <p:anim calcmode="lin" valueType="num">
                                      <p:cBhvr additive="base">
                                        <p:cTn id="19" dur="500" fill="hold"/>
                                        <p:tgtEl>
                                          <p:spTgt spid="8">
                                            <p:graphicEl>
                                              <a:dgm id="{2EDE58A8-8234-42FA-8098-DF8B5D0C0036}"/>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graphicEl>
                                              <a:dgm id="{2EDE58A8-8234-42FA-8098-DF8B5D0C0036}"/>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1" nodeType="clickEffect">
                                  <p:stCondLst>
                                    <p:cond delay="0"/>
                                  </p:stCondLst>
                                  <p:childTnLst>
                                    <p:anim calcmode="lin" valueType="num">
                                      <p:cBhvr additive="base">
                                        <p:cTn id="24" dur="500"/>
                                        <p:tgtEl>
                                          <p:spTgt spid="8">
                                            <p:graphicEl>
                                              <a:dgm id="{3E1AD3AE-67E8-40D9-8372-00A0111F99F8}"/>
                                            </p:graphicEl>
                                          </p:spTgt>
                                        </p:tgtEl>
                                        <p:attrNameLst>
                                          <p:attrName>ppt_x</p:attrName>
                                        </p:attrNameLst>
                                      </p:cBhvr>
                                      <p:tavLst>
                                        <p:tav tm="0">
                                          <p:val>
                                            <p:strVal val="ppt_x"/>
                                          </p:val>
                                        </p:tav>
                                        <p:tav tm="100000">
                                          <p:val>
                                            <p:strVal val="ppt_x"/>
                                          </p:val>
                                        </p:tav>
                                      </p:tavLst>
                                    </p:anim>
                                    <p:anim calcmode="lin" valueType="num">
                                      <p:cBhvr additive="base">
                                        <p:cTn id="25" dur="500"/>
                                        <p:tgtEl>
                                          <p:spTgt spid="8">
                                            <p:graphicEl>
                                              <a:dgm id="{3E1AD3AE-67E8-40D9-8372-00A0111F99F8}"/>
                                            </p:graphicEl>
                                          </p:spTgt>
                                        </p:tgtEl>
                                        <p:attrNameLst>
                                          <p:attrName>ppt_y</p:attrName>
                                        </p:attrNameLst>
                                      </p:cBhvr>
                                      <p:tavLst>
                                        <p:tav tm="0">
                                          <p:val>
                                            <p:strVal val="ppt_y"/>
                                          </p:val>
                                        </p:tav>
                                        <p:tav tm="100000">
                                          <p:val>
                                            <p:strVal val="1+ppt_h/2"/>
                                          </p:val>
                                        </p:tav>
                                      </p:tavLst>
                                    </p:anim>
                                    <p:set>
                                      <p:cBhvr>
                                        <p:cTn id="26" dur="1" fill="hold">
                                          <p:stCondLst>
                                            <p:cond delay="499"/>
                                          </p:stCondLst>
                                        </p:cTn>
                                        <p:tgtEl>
                                          <p:spTgt spid="8">
                                            <p:graphicEl>
                                              <a:dgm id="{3E1AD3AE-67E8-40D9-8372-00A0111F99F8}"/>
                                            </p:graphicEl>
                                          </p:spTgt>
                                        </p:tgtEl>
                                        <p:attrNameLst>
                                          <p:attrName>style.visibility</p:attrName>
                                        </p:attrNameLst>
                                      </p:cBhvr>
                                      <p:to>
                                        <p:strVal val="hidden"/>
                                      </p:to>
                                    </p:set>
                                  </p:childTnLst>
                                </p:cTn>
                              </p:par>
                              <p:par>
                                <p:cTn id="27" presetID="2" presetClass="exit" presetSubtype="4" fill="hold" grpId="1" nodeType="withEffect">
                                  <p:stCondLst>
                                    <p:cond delay="0"/>
                                  </p:stCondLst>
                                  <p:childTnLst>
                                    <p:anim calcmode="lin" valueType="num">
                                      <p:cBhvr additive="base">
                                        <p:cTn id="28" dur="500"/>
                                        <p:tgtEl>
                                          <p:spTgt spid="8">
                                            <p:graphicEl>
                                              <a:dgm id="{2EDE58A8-8234-42FA-8098-DF8B5D0C0036}"/>
                                            </p:graphicEl>
                                          </p:spTgt>
                                        </p:tgtEl>
                                        <p:attrNameLst>
                                          <p:attrName>ppt_x</p:attrName>
                                        </p:attrNameLst>
                                      </p:cBhvr>
                                      <p:tavLst>
                                        <p:tav tm="0">
                                          <p:val>
                                            <p:strVal val="ppt_x"/>
                                          </p:val>
                                        </p:tav>
                                        <p:tav tm="100000">
                                          <p:val>
                                            <p:strVal val="ppt_x"/>
                                          </p:val>
                                        </p:tav>
                                      </p:tavLst>
                                    </p:anim>
                                    <p:anim calcmode="lin" valueType="num">
                                      <p:cBhvr additive="base">
                                        <p:cTn id="29" dur="500"/>
                                        <p:tgtEl>
                                          <p:spTgt spid="8">
                                            <p:graphicEl>
                                              <a:dgm id="{2EDE58A8-8234-42FA-8098-DF8B5D0C0036}"/>
                                            </p:graphicEl>
                                          </p:spTgt>
                                        </p:tgtEl>
                                        <p:attrNameLst>
                                          <p:attrName>ppt_y</p:attrName>
                                        </p:attrNameLst>
                                      </p:cBhvr>
                                      <p:tavLst>
                                        <p:tav tm="0">
                                          <p:val>
                                            <p:strVal val="ppt_y"/>
                                          </p:val>
                                        </p:tav>
                                        <p:tav tm="100000">
                                          <p:val>
                                            <p:strVal val="1+ppt_h/2"/>
                                          </p:val>
                                        </p:tav>
                                      </p:tavLst>
                                    </p:anim>
                                    <p:set>
                                      <p:cBhvr>
                                        <p:cTn id="30" dur="1" fill="hold">
                                          <p:stCondLst>
                                            <p:cond delay="499"/>
                                          </p:stCondLst>
                                        </p:cTn>
                                        <p:tgtEl>
                                          <p:spTgt spid="8">
                                            <p:graphicEl>
                                              <a:dgm id="{2EDE58A8-8234-42FA-8098-DF8B5D0C0036}"/>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uiExpand="1">
        <p:bldSub>
          <a:bldDgm/>
        </p:bldSub>
      </p:bldGraphic>
      <p:bldGraphic spid="8" grpId="1" uiExpand="1">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CL" sz="4900" dirty="0" smtClean="0"/>
              <a:t>Atención Cerrada:</a:t>
            </a:r>
            <a:br>
              <a:rPr lang="es-CL" sz="4900" dirty="0" smtClean="0"/>
            </a:br>
            <a:r>
              <a:rPr lang="es-CL" sz="2400" dirty="0" smtClean="0"/>
              <a:t>Distribución de Salas</a:t>
            </a:r>
            <a:endParaRPr lang="es-CL" sz="2400" dirty="0"/>
          </a:p>
        </p:txBody>
      </p:sp>
      <p:sp>
        <p:nvSpPr>
          <p:cNvPr id="27" name="26 Rectángulo"/>
          <p:cNvSpPr/>
          <p:nvPr/>
        </p:nvSpPr>
        <p:spPr>
          <a:xfrm>
            <a:off x="1293856" y="1848811"/>
            <a:ext cx="6840760" cy="4392488"/>
          </a:xfrm>
          <a:prstGeom prst="rect">
            <a:avLst/>
          </a:prstGeom>
          <a:solidFill>
            <a:srgbClr val="4F81BD">
              <a:lumMod val="20000"/>
              <a:lumOff val="80000"/>
            </a:srgbClr>
          </a:solidFill>
          <a:ln w="25400" cap="flat" cmpd="sng" algn="ctr">
            <a:solidFill>
              <a:srgbClr val="1F497D">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28" name="27 CuadroTexto"/>
          <p:cNvSpPr txBox="1"/>
          <p:nvPr/>
        </p:nvSpPr>
        <p:spPr>
          <a:xfrm>
            <a:off x="1293856" y="1344755"/>
            <a:ext cx="6840760" cy="369332"/>
          </a:xfrm>
          <a:prstGeom prst="rect">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w="9525" cap="flat" cmpd="sng" algn="ctr">
            <a:solidFill>
              <a:srgbClr val="4BACC6">
                <a:shade val="95000"/>
                <a:satMod val="105000"/>
              </a:srgbClr>
            </a:solidFill>
            <a:prstDash val="solid"/>
          </a:ln>
          <a:effectLst>
            <a:outerShdw blurRad="40000" dist="23000" dir="5400000" rotWithShape="0">
              <a:srgbClr val="000000">
                <a:alpha val="35000"/>
              </a:srgbClr>
            </a:outerShdw>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L" sz="1800" b="0" i="0" u="none" strike="noStrike" kern="0" cap="none" spc="0" normalizeH="0" baseline="0" noProof="0" dirty="0" smtClean="0">
                <a:ln>
                  <a:noFill/>
                </a:ln>
                <a:solidFill>
                  <a:prstClr val="white"/>
                </a:solidFill>
                <a:effectLst/>
                <a:uLnTx/>
                <a:uFillTx/>
                <a:latin typeface="Calibri"/>
              </a:rPr>
              <a:t>Servicio de Orientación Médico Estadístico (SOME)</a:t>
            </a:r>
            <a:endParaRPr kumimoji="0" lang="es-CL" sz="1800" b="1" i="0" u="none" strike="noStrike" kern="0" cap="none" spc="0" normalizeH="0" baseline="0" noProof="0" dirty="0" smtClean="0">
              <a:ln>
                <a:noFill/>
              </a:ln>
              <a:solidFill>
                <a:prstClr val="white"/>
              </a:solidFill>
              <a:effectLst/>
              <a:uLnTx/>
              <a:uFillTx/>
              <a:latin typeface="Calibri"/>
            </a:endParaRPr>
          </a:p>
        </p:txBody>
      </p:sp>
      <p:sp>
        <p:nvSpPr>
          <p:cNvPr id="29" name="28 CuadroTexto"/>
          <p:cNvSpPr txBox="1"/>
          <p:nvPr/>
        </p:nvSpPr>
        <p:spPr>
          <a:xfrm>
            <a:off x="1417271" y="1885082"/>
            <a:ext cx="3197100" cy="123110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ES_tradnl" sz="1800" b="1" i="0" u="none" strike="noStrike" kern="0" cap="none" spc="0" normalizeH="0" baseline="0" noProof="0" dirty="0" smtClean="0">
                <a:ln>
                  <a:noFill/>
                </a:ln>
                <a:solidFill>
                  <a:srgbClr val="0070C0"/>
                </a:solidFill>
                <a:effectLst/>
                <a:uLnTx/>
                <a:uFillTx/>
              </a:rPr>
              <a:t>Servicios clínicos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s-ES_tradnl" sz="1400" b="1" i="0" u="none" strike="noStrike" kern="0" cap="none" spc="0" normalizeH="0" baseline="0" noProof="0" dirty="0" smtClean="0">
                <a:ln>
                  <a:noFill/>
                </a:ln>
                <a:solidFill>
                  <a:srgbClr val="1F497D">
                    <a:lumMod val="60000"/>
                    <a:lumOff val="40000"/>
                  </a:srgbClr>
                </a:solidFill>
                <a:effectLst/>
                <a:uLnTx/>
                <a:uFillTx/>
              </a:rPr>
              <a:t>Psiquiatría Corta estadía</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s-ES_tradnl" sz="1400" b="1" i="0" u="none" strike="noStrike" kern="0" cap="none" spc="0" normalizeH="0" baseline="0" noProof="0" dirty="0" smtClean="0">
                <a:ln>
                  <a:noFill/>
                </a:ln>
                <a:solidFill>
                  <a:srgbClr val="F79646">
                    <a:lumMod val="75000"/>
                  </a:srgbClr>
                </a:solidFill>
                <a:effectLst/>
                <a:uLnTx/>
                <a:uFillTx/>
              </a:rPr>
              <a:t>Psiquiatría Mediana estadía</a:t>
            </a:r>
            <a:endParaRPr kumimoji="0" lang="es-ES_tradnl" sz="1400" b="1" i="0" u="none" strike="noStrike" kern="0" cap="none" spc="0" normalizeH="0" baseline="0" noProof="0" dirty="0" smtClean="0">
              <a:ln>
                <a:noFill/>
              </a:ln>
              <a:solidFill>
                <a:srgbClr val="1F497D">
                  <a:lumMod val="60000"/>
                  <a:lumOff val="40000"/>
                </a:srgbClr>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s-ES_tradnl" sz="1400" b="1" i="0" u="none" strike="noStrike" kern="0" cap="none" spc="0" normalizeH="0" baseline="0" noProof="0" dirty="0" smtClean="0">
                <a:ln>
                  <a:noFill/>
                </a:ln>
                <a:solidFill>
                  <a:srgbClr val="9BBB59">
                    <a:lumMod val="75000"/>
                  </a:srgbClr>
                </a:solidFill>
                <a:effectLst/>
                <a:uLnTx/>
                <a:uFillTx/>
              </a:rPr>
              <a:t>Desintoxicación alcohol y drogas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s-ES_tradnl" sz="1400" b="1" i="0" u="none" strike="noStrike" kern="0" cap="none" spc="0" normalizeH="0" baseline="0" noProof="0" dirty="0" smtClean="0">
                <a:ln>
                  <a:noFill/>
                </a:ln>
                <a:solidFill>
                  <a:srgbClr val="C0504D"/>
                </a:solidFill>
                <a:effectLst/>
                <a:uLnTx/>
                <a:uFillTx/>
              </a:rPr>
              <a:t>Pensionado</a:t>
            </a:r>
            <a:endParaRPr kumimoji="0" lang="es-CL" sz="1400" b="1" i="0" u="none" strike="noStrike" kern="0" cap="none" spc="0" normalizeH="0" baseline="0" noProof="0" dirty="0" smtClean="0">
              <a:ln>
                <a:noFill/>
              </a:ln>
              <a:solidFill>
                <a:srgbClr val="C0504D"/>
              </a:solidFill>
              <a:effectLst/>
              <a:uLnTx/>
              <a:uFillTx/>
            </a:endParaRPr>
          </a:p>
        </p:txBody>
      </p:sp>
      <p:sp>
        <p:nvSpPr>
          <p:cNvPr id="30" name="29 Rectángulo"/>
          <p:cNvSpPr/>
          <p:nvPr/>
        </p:nvSpPr>
        <p:spPr>
          <a:xfrm>
            <a:off x="4614379" y="2010336"/>
            <a:ext cx="1669506" cy="864096"/>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31" name="30 CuadroTexto"/>
          <p:cNvSpPr txBox="1"/>
          <p:nvPr/>
        </p:nvSpPr>
        <p:spPr>
          <a:xfrm>
            <a:off x="4706988" y="2119218"/>
            <a:ext cx="148428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Sala Valenzuela</a:t>
            </a:r>
            <a:endParaRPr kumimoji="0" lang="es-CL" sz="1800" b="0" i="0" u="none" strike="noStrike" kern="0" cap="none" spc="0" normalizeH="0" baseline="0" noProof="0" dirty="0" smtClean="0">
              <a:ln>
                <a:noFill/>
              </a:ln>
              <a:solidFill>
                <a:prstClr val="white"/>
              </a:solidFill>
              <a:effectLst/>
              <a:uLnTx/>
              <a:uFillTx/>
            </a:endParaRPr>
          </a:p>
        </p:txBody>
      </p:sp>
      <p:sp>
        <p:nvSpPr>
          <p:cNvPr id="32" name="31 Rectángulo"/>
          <p:cNvSpPr/>
          <p:nvPr/>
        </p:nvSpPr>
        <p:spPr>
          <a:xfrm>
            <a:off x="4614371" y="3967370"/>
            <a:ext cx="1669506" cy="864096"/>
          </a:xfrm>
          <a:prstGeom prst="rect">
            <a:avLst/>
          </a:prstGeom>
          <a:solidFill>
            <a:srgbClr val="9BBB59"/>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33" name="32 CuadroTexto"/>
          <p:cNvSpPr txBox="1"/>
          <p:nvPr/>
        </p:nvSpPr>
        <p:spPr>
          <a:xfrm>
            <a:off x="4698833" y="4185135"/>
            <a:ext cx="14842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Sala UDD</a:t>
            </a:r>
            <a:endParaRPr kumimoji="0" lang="es-CL" sz="1800" b="0" i="0" u="none" strike="noStrike" kern="0" cap="none" spc="0" normalizeH="0" baseline="0" noProof="0" dirty="0" smtClean="0">
              <a:ln>
                <a:noFill/>
              </a:ln>
              <a:solidFill>
                <a:prstClr val="white"/>
              </a:solidFill>
              <a:effectLst/>
              <a:uLnTx/>
              <a:uFillTx/>
            </a:endParaRPr>
          </a:p>
        </p:txBody>
      </p:sp>
      <p:sp>
        <p:nvSpPr>
          <p:cNvPr id="34" name="33 Rectángulo"/>
          <p:cNvSpPr/>
          <p:nvPr/>
        </p:nvSpPr>
        <p:spPr>
          <a:xfrm>
            <a:off x="4614379" y="4954767"/>
            <a:ext cx="1669506" cy="864096"/>
          </a:xfrm>
          <a:prstGeom prst="rect">
            <a:avLst/>
          </a:prstGeom>
          <a:solidFill>
            <a:srgbClr val="F79646"/>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35" name="34 CuadroTexto"/>
          <p:cNvSpPr txBox="1"/>
          <p:nvPr/>
        </p:nvSpPr>
        <p:spPr>
          <a:xfrm>
            <a:off x="4706988" y="5202149"/>
            <a:ext cx="1484288"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Sala UME</a:t>
            </a:r>
            <a:endParaRPr kumimoji="0" lang="es-CL" sz="1800" b="0" i="0" u="none" strike="noStrike" kern="0" cap="none" spc="0" normalizeH="0" baseline="0" noProof="0" dirty="0" smtClean="0">
              <a:ln>
                <a:noFill/>
              </a:ln>
              <a:solidFill>
                <a:prstClr val="white"/>
              </a:solidFill>
              <a:effectLst/>
              <a:uLnTx/>
              <a:uFillTx/>
            </a:endParaRPr>
          </a:p>
        </p:txBody>
      </p:sp>
      <p:sp>
        <p:nvSpPr>
          <p:cNvPr id="36" name="35 Rectángulo"/>
          <p:cNvSpPr/>
          <p:nvPr/>
        </p:nvSpPr>
        <p:spPr>
          <a:xfrm>
            <a:off x="4614496" y="2938381"/>
            <a:ext cx="1669506" cy="864096"/>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37" name="36 CuadroTexto"/>
          <p:cNvSpPr txBox="1"/>
          <p:nvPr/>
        </p:nvSpPr>
        <p:spPr>
          <a:xfrm>
            <a:off x="4707105" y="3028180"/>
            <a:ext cx="148428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Sala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UCE</a:t>
            </a:r>
            <a:endParaRPr kumimoji="0" lang="es-CL" sz="1800" b="0" i="0" u="none" strike="noStrike" kern="0" cap="none" spc="0" normalizeH="0" baseline="0" noProof="0" dirty="0" smtClean="0">
              <a:ln>
                <a:noFill/>
              </a:ln>
              <a:solidFill>
                <a:prstClr val="white"/>
              </a:solidFill>
              <a:effectLst/>
              <a:uLnTx/>
              <a:uFillTx/>
            </a:endParaRPr>
          </a:p>
        </p:txBody>
      </p:sp>
      <p:sp>
        <p:nvSpPr>
          <p:cNvPr id="38" name="37 Rectángulo"/>
          <p:cNvSpPr/>
          <p:nvPr/>
        </p:nvSpPr>
        <p:spPr>
          <a:xfrm>
            <a:off x="2085944" y="4972088"/>
            <a:ext cx="1669506" cy="864096"/>
          </a:xfrm>
          <a:prstGeom prst="rect">
            <a:avLst/>
          </a:prstGeom>
          <a:solidFill>
            <a:srgbClr val="4F81B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39" name="38 CuadroTexto"/>
          <p:cNvSpPr txBox="1"/>
          <p:nvPr/>
        </p:nvSpPr>
        <p:spPr>
          <a:xfrm>
            <a:off x="2178553" y="5080970"/>
            <a:ext cx="148428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Sala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_tradnl" sz="1800" b="0" i="0" u="none" strike="noStrike" kern="0" cap="none" spc="0" normalizeH="0" baseline="0" noProof="0" dirty="0" smtClean="0">
                <a:ln>
                  <a:noFill/>
                </a:ln>
                <a:solidFill>
                  <a:prstClr val="white"/>
                </a:solidFill>
                <a:effectLst/>
                <a:uLnTx/>
                <a:uFillTx/>
              </a:rPr>
              <a:t>Azocar</a:t>
            </a:r>
            <a:endParaRPr kumimoji="0" lang="es-CL" sz="1800" b="0" i="0" u="none" strike="noStrike" kern="0" cap="none" spc="0" normalizeH="0" baseline="0" noProof="0" dirty="0" smtClean="0">
              <a:ln>
                <a:noFill/>
              </a:ln>
              <a:solidFill>
                <a:prstClr val="white"/>
              </a:solidFill>
              <a:effectLst/>
              <a:uLnTx/>
              <a:uFillTx/>
            </a:endParaRPr>
          </a:p>
        </p:txBody>
      </p:sp>
      <p:sp>
        <p:nvSpPr>
          <p:cNvPr id="40" name="5 Rectángulo"/>
          <p:cNvSpPr/>
          <p:nvPr/>
        </p:nvSpPr>
        <p:spPr>
          <a:xfrm>
            <a:off x="2085944" y="3967370"/>
            <a:ext cx="1669506" cy="864096"/>
          </a:xfrm>
          <a:prstGeom prst="rect">
            <a:avLst/>
          </a:prstGeom>
          <a:solidFill>
            <a:srgbClr val="C0504D"/>
          </a:solidFill>
          <a:ln w="38100" cap="flat" cmpd="sng" algn="ctr">
            <a:solidFill>
              <a:sysClr val="window" lastClr="FFFFFF"/>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smtClean="0">
              <a:ln>
                <a:noFill/>
              </a:ln>
              <a:solidFill>
                <a:prstClr val="white"/>
              </a:solidFill>
              <a:effectLst/>
              <a:uLnTx/>
              <a:uFillTx/>
              <a:latin typeface="Calibri"/>
            </a:endParaRPr>
          </a:p>
        </p:txBody>
      </p:sp>
      <p:sp>
        <p:nvSpPr>
          <p:cNvPr id="41" name="6 CuadroTexto"/>
          <p:cNvSpPr txBox="1"/>
          <p:nvPr/>
        </p:nvSpPr>
        <p:spPr>
          <a:xfrm>
            <a:off x="2178553" y="4076252"/>
            <a:ext cx="1484288"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CL" sz="1800" b="0" i="0" u="none" strike="noStrike" kern="0" cap="none" spc="0" normalizeH="0" baseline="0" noProof="0" dirty="0" smtClean="0">
                <a:ln>
                  <a:noFill/>
                </a:ln>
                <a:solidFill>
                  <a:prstClr val="white"/>
                </a:solidFill>
                <a:effectLst/>
                <a:uLnTx/>
                <a:uFillTx/>
              </a:rPr>
              <a:t>Sala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CL" sz="1800" b="0" i="0" u="none" strike="noStrike" kern="0" cap="none" spc="0" normalizeH="0" baseline="0" noProof="0" dirty="0" smtClean="0">
                <a:ln>
                  <a:noFill/>
                </a:ln>
                <a:solidFill>
                  <a:prstClr val="white"/>
                </a:solidFill>
                <a:effectLst/>
                <a:uLnTx/>
                <a:uFillTx/>
              </a:rPr>
              <a:t>Pensionado</a:t>
            </a:r>
          </a:p>
        </p:txBody>
      </p:sp>
      <p:sp>
        <p:nvSpPr>
          <p:cNvPr id="42" name="CuadroTexto 1"/>
          <p:cNvSpPr txBox="1"/>
          <p:nvPr/>
        </p:nvSpPr>
        <p:spPr>
          <a:xfrm>
            <a:off x="6516627" y="5142526"/>
            <a:ext cx="1542820" cy="523220"/>
          </a:xfrm>
          <a:prstGeom prst="rect">
            <a:avLst/>
          </a:prstGeom>
          <a:solidFill>
            <a:sysClr val="window" lastClr="FFFFFF"/>
          </a:solidFill>
          <a:ln w="25400" cap="flat" cmpd="sng" algn="ctr">
            <a:solidFill>
              <a:srgbClr val="F79646"/>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CL" sz="1400" b="0" i="1" u="none" strike="noStrike" kern="0" cap="none" spc="0" normalizeH="0" baseline="0" noProof="0" dirty="0" smtClean="0">
                <a:ln>
                  <a:noFill/>
                </a:ln>
                <a:solidFill>
                  <a:prstClr val="black"/>
                </a:solidFill>
                <a:effectLst/>
                <a:uLnTx/>
                <a:uFillTx/>
                <a:latin typeface="Calibri"/>
              </a:rPr>
              <a:t>Unidad de Mediana Estadía</a:t>
            </a:r>
          </a:p>
        </p:txBody>
      </p:sp>
      <p:sp>
        <p:nvSpPr>
          <p:cNvPr id="43" name="CuadroTexto 19"/>
          <p:cNvSpPr txBox="1"/>
          <p:nvPr/>
        </p:nvSpPr>
        <p:spPr>
          <a:xfrm>
            <a:off x="6500936" y="3999815"/>
            <a:ext cx="1533982" cy="738664"/>
          </a:xfrm>
          <a:prstGeom prst="rect">
            <a:avLst/>
          </a:prstGeom>
          <a:solidFill>
            <a:sysClr val="window" lastClr="FFFFFF"/>
          </a:solidFill>
          <a:ln w="25400" cap="flat" cmpd="sng" algn="ctr">
            <a:solidFill>
              <a:srgbClr val="F79646"/>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CL" sz="1400" b="0" i="1" u="none" strike="noStrike" kern="0" cap="none" spc="0" normalizeH="0" baseline="0" noProof="0" dirty="0" smtClean="0">
                <a:ln>
                  <a:noFill/>
                </a:ln>
                <a:solidFill>
                  <a:prstClr val="black"/>
                </a:solidFill>
                <a:effectLst/>
                <a:uLnTx/>
                <a:uFillTx/>
                <a:latin typeface="Calibri"/>
              </a:rPr>
              <a:t>Unidad de Desintoxicación de Alcohol y Drogas</a:t>
            </a:r>
          </a:p>
        </p:txBody>
      </p:sp>
      <p:sp>
        <p:nvSpPr>
          <p:cNvPr id="44" name="CuadroTexto 20"/>
          <p:cNvSpPr txBox="1"/>
          <p:nvPr/>
        </p:nvSpPr>
        <p:spPr>
          <a:xfrm>
            <a:off x="6478711" y="3044040"/>
            <a:ext cx="1481172" cy="738664"/>
          </a:xfrm>
          <a:prstGeom prst="rect">
            <a:avLst/>
          </a:prstGeom>
          <a:solidFill>
            <a:sysClr val="window" lastClr="FFFFFF"/>
          </a:solidFill>
          <a:ln w="25400" cap="flat" cmpd="sng" algn="ctr">
            <a:solidFill>
              <a:srgbClr val="F79646"/>
            </a:solidFill>
            <a:prstDash val="solid"/>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CL" sz="1400" b="0" i="1" u="none" strike="noStrike" kern="0" cap="none" spc="0" normalizeH="0" baseline="0" noProof="0" dirty="0" smtClean="0">
                <a:ln>
                  <a:noFill/>
                </a:ln>
                <a:solidFill>
                  <a:prstClr val="black"/>
                </a:solidFill>
                <a:effectLst/>
                <a:uLnTx/>
                <a:uFillTx/>
                <a:latin typeface="Calibri"/>
              </a:rPr>
              <a:t>Unidad de Cuidados Especiales</a:t>
            </a:r>
          </a:p>
        </p:txBody>
      </p:sp>
      <p:cxnSp>
        <p:nvCxnSpPr>
          <p:cNvPr id="45" name="44 Conector recto de flecha"/>
          <p:cNvCxnSpPr>
            <a:stCxn id="44" idx="1"/>
          </p:cNvCxnSpPr>
          <p:nvPr/>
        </p:nvCxnSpPr>
        <p:spPr>
          <a:xfrm flipH="1">
            <a:off x="6046384" y="3413372"/>
            <a:ext cx="432327" cy="0"/>
          </a:xfrm>
          <a:prstGeom prst="straightConnector1">
            <a:avLst/>
          </a:prstGeom>
          <a:noFill/>
          <a:ln w="38100" cap="flat" cmpd="sng" algn="ctr">
            <a:solidFill>
              <a:srgbClr val="F79646"/>
            </a:solidFill>
            <a:prstDash val="solid"/>
            <a:tailEnd type="arrow"/>
          </a:ln>
          <a:effectLst>
            <a:outerShdw blurRad="40000" dist="23000" dir="5400000" rotWithShape="0">
              <a:srgbClr val="000000">
                <a:alpha val="35000"/>
              </a:srgbClr>
            </a:outerShdw>
          </a:effectLst>
        </p:spPr>
      </p:cxnSp>
      <p:cxnSp>
        <p:nvCxnSpPr>
          <p:cNvPr id="46" name="45 Conector recto de flecha"/>
          <p:cNvCxnSpPr/>
          <p:nvPr/>
        </p:nvCxnSpPr>
        <p:spPr>
          <a:xfrm flipH="1">
            <a:off x="6067838" y="4399418"/>
            <a:ext cx="432327" cy="0"/>
          </a:xfrm>
          <a:prstGeom prst="straightConnector1">
            <a:avLst/>
          </a:prstGeom>
          <a:noFill/>
          <a:ln w="38100" cap="flat" cmpd="sng" algn="ctr">
            <a:solidFill>
              <a:srgbClr val="F79646"/>
            </a:solidFill>
            <a:prstDash val="solid"/>
            <a:tailEnd type="arrow"/>
          </a:ln>
          <a:effectLst>
            <a:outerShdw blurRad="40000" dist="23000" dir="5400000" rotWithShape="0">
              <a:srgbClr val="000000">
                <a:alpha val="35000"/>
              </a:srgbClr>
            </a:outerShdw>
          </a:effectLst>
        </p:spPr>
      </p:cxnSp>
      <p:cxnSp>
        <p:nvCxnSpPr>
          <p:cNvPr id="47" name="46 Conector recto de flecha"/>
          <p:cNvCxnSpPr/>
          <p:nvPr/>
        </p:nvCxnSpPr>
        <p:spPr>
          <a:xfrm flipH="1">
            <a:off x="6094450" y="5386815"/>
            <a:ext cx="432327" cy="0"/>
          </a:xfrm>
          <a:prstGeom prst="straightConnector1">
            <a:avLst/>
          </a:prstGeom>
          <a:noFill/>
          <a:ln w="38100" cap="flat" cmpd="sng" algn="ctr">
            <a:solidFill>
              <a:srgbClr val="F79646">
                <a:lumMod val="40000"/>
                <a:lumOff val="60000"/>
              </a:srgbClr>
            </a:solidFill>
            <a:prstDash val="solid"/>
            <a:tailEnd type="arrow"/>
          </a:ln>
          <a:effectLst>
            <a:outerShdw blurRad="40000" dist="23000" dir="5400000" rotWithShape="0">
              <a:srgbClr val="000000">
                <a:alpha val="35000"/>
              </a:srgbClr>
            </a:outerShdw>
          </a:effectLst>
        </p:spPr>
      </p:cxnSp>
    </p:spTree>
    <p:extLst>
      <p:ext uri="{BB962C8B-B14F-4D97-AF65-F5344CB8AC3E}">
        <p14:creationId xmlns="" xmlns:p14="http://schemas.microsoft.com/office/powerpoint/2010/main" val="560019606"/>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6813" r="8518"/>
          <a:stretch/>
        </p:blipFill>
        <p:spPr bwMode="auto">
          <a:xfrm>
            <a:off x="7858215" y="2636912"/>
            <a:ext cx="908617" cy="16170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lang="es-CL" dirty="0" smtClean="0"/>
              <a:t>Problemática y Necesidades</a:t>
            </a:r>
            <a:endParaRPr lang="es-CL" dirty="0"/>
          </a:p>
        </p:txBody>
      </p:sp>
      <p:sp>
        <p:nvSpPr>
          <p:cNvPr id="3" name="2 Marcador de contenido"/>
          <p:cNvSpPr>
            <a:spLocks noGrp="1"/>
          </p:cNvSpPr>
          <p:nvPr>
            <p:ph idx="1"/>
          </p:nvPr>
        </p:nvSpPr>
        <p:spPr/>
        <p:txBody>
          <a:bodyPr>
            <a:normAutofit lnSpcReduction="10000"/>
          </a:bodyPr>
          <a:lstStyle/>
          <a:p>
            <a:pPr lvl="0"/>
            <a:r>
              <a:rPr lang="es-CL" sz="2400" dirty="0" smtClean="0"/>
              <a:t>Hospital </a:t>
            </a:r>
            <a:r>
              <a:rPr lang="es-CL" sz="2400" dirty="0"/>
              <a:t>de especialidad (Psiquiatría)</a:t>
            </a:r>
          </a:p>
          <a:p>
            <a:pPr lvl="0"/>
            <a:r>
              <a:rPr lang="es-ES_tradnl" sz="2400" dirty="0" smtClean="0"/>
              <a:t>Gestión </a:t>
            </a:r>
            <a:r>
              <a:rPr lang="es-ES_tradnl" sz="2400" dirty="0"/>
              <a:t>de hospitalizaciones (SOME</a:t>
            </a:r>
            <a:r>
              <a:rPr lang="es-ES_tradnl" sz="2400" dirty="0" smtClean="0"/>
              <a:t>)</a:t>
            </a:r>
          </a:p>
          <a:p>
            <a:r>
              <a:rPr lang="es-ES_tradnl" sz="2400" dirty="0" smtClean="0"/>
              <a:t>Disponibilidad de camas</a:t>
            </a:r>
          </a:p>
          <a:p>
            <a:r>
              <a:rPr lang="es-ES_tradnl" sz="2400" dirty="0" smtClean="0"/>
              <a:t>Reserva de camas</a:t>
            </a:r>
          </a:p>
          <a:p>
            <a:r>
              <a:rPr lang="es-ES_tradnl" sz="2400" dirty="0" smtClean="0"/>
              <a:t>Censo diario de pacientes</a:t>
            </a:r>
          </a:p>
          <a:p>
            <a:r>
              <a:rPr lang="es-ES_tradnl" sz="2400" dirty="0" smtClean="0"/>
              <a:t>Tiempos excesivos en información estadística</a:t>
            </a:r>
          </a:p>
          <a:p>
            <a:r>
              <a:rPr lang="es-ES_tradnl" sz="2400" dirty="0" smtClean="0"/>
              <a:t>Datos disponibles no son legibles</a:t>
            </a:r>
          </a:p>
          <a:p>
            <a:r>
              <a:rPr lang="es-ES_tradnl" sz="2400" dirty="0" smtClean="0"/>
              <a:t>Control de permisos</a:t>
            </a:r>
          </a:p>
          <a:p>
            <a:r>
              <a:rPr lang="es-ES_tradnl" sz="2400" dirty="0" smtClean="0"/>
              <a:t>Egresos</a:t>
            </a:r>
          </a:p>
          <a:p>
            <a:r>
              <a:rPr lang="es-ES_tradnl" sz="2400" dirty="0" smtClean="0"/>
              <a:t>Traslados</a:t>
            </a:r>
          </a:p>
          <a:p>
            <a:r>
              <a:rPr lang="es-ES_tradnl" sz="2400" dirty="0"/>
              <a:t>Altas reales</a:t>
            </a:r>
          </a:p>
          <a:p>
            <a:pPr lvl="0"/>
            <a:endParaRPr lang="es-CL" sz="2400" dirty="0"/>
          </a:p>
          <a:p>
            <a:endParaRPr lang="es-CL" sz="2400" dirty="0"/>
          </a:p>
        </p:txBody>
      </p:sp>
      <p:pic>
        <p:nvPicPr>
          <p:cNvPr id="6"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6156176" y="4449177"/>
            <a:ext cx="2207582" cy="13217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4 CuadroTexto"/>
          <p:cNvSpPr txBox="1"/>
          <p:nvPr/>
        </p:nvSpPr>
        <p:spPr>
          <a:xfrm>
            <a:off x="251518" y="6206919"/>
            <a:ext cx="6480722" cy="400110"/>
          </a:xfrm>
          <a:prstGeom prst="rect">
            <a:avLst/>
          </a:prstGeom>
          <a:noFill/>
        </p:spPr>
        <p:txBody>
          <a:bodyPr wrap="square" rtlCol="0">
            <a:spAutoFit/>
          </a:bodyPr>
          <a:lstStyle/>
          <a:p>
            <a:pPr lvl="0">
              <a:spcBef>
                <a:spcPct val="20000"/>
              </a:spcBef>
            </a:pPr>
            <a:r>
              <a:rPr lang="es-CL" sz="2000" b="1" dirty="0">
                <a:solidFill>
                  <a:prstClr val="black"/>
                </a:solidFill>
              </a:rPr>
              <a:t>Antecedente:</a:t>
            </a:r>
            <a:r>
              <a:rPr lang="es-CL" sz="2000" dirty="0">
                <a:solidFill>
                  <a:prstClr val="black"/>
                </a:solidFill>
              </a:rPr>
              <a:t> Atención Cerrada </a:t>
            </a:r>
            <a:r>
              <a:rPr lang="es-CL" sz="2000" dirty="0" smtClean="0">
                <a:solidFill>
                  <a:prstClr val="black"/>
                </a:solidFill>
                <a:sym typeface="Wingdings" panose="05000000000000000000" pitchFamily="2" charset="2"/>
              </a:rPr>
              <a:t>=&gt; </a:t>
            </a:r>
            <a:r>
              <a:rPr lang="es-CL" sz="2000" dirty="0">
                <a:solidFill>
                  <a:prstClr val="black"/>
                </a:solidFill>
              </a:rPr>
              <a:t>95% Ingresos </a:t>
            </a:r>
            <a:r>
              <a:rPr lang="es-CL" sz="2000" dirty="0" smtClean="0">
                <a:solidFill>
                  <a:prstClr val="black"/>
                </a:solidFill>
              </a:rPr>
              <a:t>Anuales</a:t>
            </a:r>
            <a:endParaRPr lang="es-CL" sz="2000" dirty="0">
              <a:solidFill>
                <a:prstClr val="black"/>
              </a:solidFill>
            </a:endParaRPr>
          </a:p>
        </p:txBody>
      </p:sp>
    </p:spTree>
    <p:extLst>
      <p:ext uri="{BB962C8B-B14F-4D97-AF65-F5344CB8AC3E}">
        <p14:creationId xmlns="" xmlns:p14="http://schemas.microsoft.com/office/powerpoint/2010/main" val="251096787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 calcmode="lin" valueType="num">
                                      <p:cBhvr additive="base">
                                        <p:cTn id="4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anim calcmode="lin" valueType="num">
                                      <p:cBhvr additive="base">
                                        <p:cTn id="4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 calcmode="lin" valueType="num">
                                      <p:cBhvr additive="base">
                                        <p:cTn id="4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 calcmode="lin" valueType="num">
                                      <p:cBhvr additive="base">
                                        <p:cTn id="5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theme/theme1.xml><?xml version="1.0" encoding="utf-8"?>
<a:theme xmlns:a="http://schemas.openxmlformats.org/drawingml/2006/main" name="Tema de Office">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8706</TotalTime>
  <Words>1542</Words>
  <Application>Microsoft Office PowerPoint</Application>
  <PresentationFormat>Presentación en pantalla (4:3)</PresentationFormat>
  <Paragraphs>443</Paragraphs>
  <Slides>32</Slides>
  <Notes>25</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Tema de Office</vt:lpstr>
      <vt:lpstr>Diapositiva 1</vt:lpstr>
      <vt:lpstr>Temario</vt:lpstr>
      <vt:lpstr>Salud en Chile</vt:lpstr>
      <vt:lpstr>Sistema Público</vt:lpstr>
      <vt:lpstr>Diapositiva 5</vt:lpstr>
      <vt:lpstr> Datos de la Organización Historia </vt:lpstr>
      <vt:lpstr>Datos de la Organización (Servicios)</vt:lpstr>
      <vt:lpstr>Atención Cerrada: Distribución de Salas</vt:lpstr>
      <vt:lpstr>Problemática y Necesidades</vt:lpstr>
      <vt:lpstr>Objetivo</vt:lpstr>
      <vt:lpstr>Objetivos</vt:lpstr>
      <vt:lpstr>Conceptos Clave</vt:lpstr>
      <vt:lpstr>BPMN: Hospitalización</vt:lpstr>
      <vt:lpstr>Metodología de Trabajo: RUP</vt:lpstr>
      <vt:lpstr>Riesgos del Proyecto</vt:lpstr>
      <vt:lpstr>Requerimientos Funcionales</vt:lpstr>
      <vt:lpstr>Requerimientos no Funcionales</vt:lpstr>
      <vt:lpstr>Software Utilizado</vt:lpstr>
      <vt:lpstr>Arquitectura de Red Local</vt:lpstr>
      <vt:lpstr>Factibilidad Técnica (Desarrollo)</vt:lpstr>
      <vt:lpstr>Factibilidad Legal</vt:lpstr>
      <vt:lpstr>Factibilidad Operacional</vt:lpstr>
      <vt:lpstr>Estudio Financiero (Situación anterior)</vt:lpstr>
      <vt:lpstr>Diapositiva 24</vt:lpstr>
      <vt:lpstr>Estudio Financiero (Inversión)</vt:lpstr>
      <vt:lpstr>Flujo de Caja:  Alternativa A</vt:lpstr>
      <vt:lpstr>Cuadro Resumen</vt:lpstr>
      <vt:lpstr>Modelo de datos</vt:lpstr>
      <vt:lpstr>Mapa del Sitio Perfil: Sala (Enfermera)</vt:lpstr>
      <vt:lpstr>Mapa del Sitio Perfil: Médico</vt:lpstr>
      <vt:lpstr>Conclusión</vt:lpstr>
      <vt:lpstr>Gracias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David</dc:creator>
  <cp:lastModifiedBy>RHPP-A4</cp:lastModifiedBy>
  <cp:revision>310</cp:revision>
  <dcterms:created xsi:type="dcterms:W3CDTF">2013-11-20T00:55:54Z</dcterms:created>
  <dcterms:modified xsi:type="dcterms:W3CDTF">2016-08-20T01:58:57Z</dcterms:modified>
</cp:coreProperties>
</file>